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йдана Дильмухамедова" initials="АД" lastIdx="1" clrIdx="0">
    <p:extLst>
      <p:ext uri="{19B8F6BF-5375-455C-9EA6-DF929625EA0E}">
        <p15:presenceInfo xmlns:p15="http://schemas.microsoft.com/office/powerpoint/2012/main" userId="7d4603ad68d38a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912" autoAdjust="0"/>
  </p:normalViewPr>
  <p:slideViewPr>
    <p:cSldViewPr snapToGrid="0" showGuides="1">
      <p:cViewPr varScale="1">
        <p:scale>
          <a:sx n="56" d="100"/>
          <a:sy n="56" d="100"/>
        </p:scale>
        <p:origin x="160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1T23:54:59.605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ACC76-29F0-441B-8C15-AF495867109C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B118A-D23F-41E0-A91E-8C41AC1E76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4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Трансформеры захватывают мир обработки естественного языка.</a:t>
            </a:r>
            <a:br>
              <a:rPr lang="ru-RU" dirty="0"/>
            </a:br>
            <a:r>
              <a:rPr lang="ru-RU" dirty="0"/>
              <a:t>Эти невероятные модели бьют рекорды в NLP и продвигают границы технологий.</a:t>
            </a:r>
            <a:br>
              <a:rPr lang="ru-RU" dirty="0"/>
            </a:br>
            <a:r>
              <a:rPr lang="ru-RU" dirty="0"/>
              <a:t>Они используются в приложениях, таких как машинный перевод, чат-боты и даже для улучшения поисковых систем.</a:t>
            </a:r>
            <a:br>
              <a:rPr lang="ru-RU" dirty="0"/>
            </a:br>
            <a:r>
              <a:rPr lang="ru-RU" dirty="0"/>
              <a:t>Трансформеры — настоящий тренд в глубоком обучении. Но как они работают? Почему они превосходят</a:t>
            </a:r>
            <a:br>
              <a:rPr lang="ru-RU" dirty="0"/>
            </a:br>
            <a:r>
              <a:rPr lang="ru-RU" dirty="0"/>
              <a:t>прежних лидеров в обработке последовательностей, таких как рекуррентные нейронные сети (RNN), GRU и LSTM?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055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разберем механику сети шаг за шагом.</a:t>
            </a:r>
            <a:br>
              <a:rPr lang="ru-RU" dirty="0"/>
            </a:br>
            <a:r>
              <a:rPr lang="ru-RU" dirty="0"/>
              <a:t>Первый шаг — это подача входных данных в </a:t>
            </a:r>
            <a:r>
              <a:rPr lang="ru-RU" b="1" dirty="0"/>
              <a:t>слой векторного представления слов (</a:t>
            </a:r>
            <a:r>
              <a:rPr lang="ru-RU" b="1" dirty="0" err="1"/>
              <a:t>word</a:t>
            </a:r>
            <a:r>
              <a:rPr lang="ru-RU" b="1" dirty="0"/>
              <a:t> </a:t>
            </a:r>
            <a:r>
              <a:rPr lang="ru-RU" b="1" dirty="0" err="1"/>
              <a:t>embedding</a:t>
            </a:r>
            <a:r>
              <a:rPr lang="ru-RU" b="1" dirty="0"/>
              <a:t> </a:t>
            </a:r>
            <a:r>
              <a:rPr lang="ru-RU" b="1" dirty="0" err="1"/>
              <a:t>layer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640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Его можно представить как таблицу поиска, которая позволяет извлекать обученные представления слов.</a:t>
            </a:r>
            <a:br>
              <a:rPr lang="ru-RU" dirty="0"/>
            </a:br>
            <a:r>
              <a:rPr lang="ru-RU" dirty="0"/>
              <a:t>Нейросети обучаются на числах, поэтому каждое слово кодируется </a:t>
            </a:r>
            <a:r>
              <a:rPr lang="ru-RU" b="1" dirty="0"/>
              <a:t>вектором с непрерывными значениями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122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шаг — добавление </a:t>
            </a:r>
            <a:r>
              <a:rPr lang="ru-RU" b="1" dirty="0"/>
              <a:t>позиционной информации</a:t>
            </a:r>
            <a:r>
              <a:rPr lang="ru-RU" dirty="0"/>
              <a:t> в векторы.</a:t>
            </a:r>
            <a:br>
              <a:rPr lang="ru-RU" dirty="0"/>
            </a:br>
            <a:r>
              <a:rPr lang="ru-RU" dirty="0"/>
              <a:t>Поскольку </a:t>
            </a:r>
            <a:r>
              <a:rPr lang="ru-RU" b="1" dirty="0"/>
              <a:t>кодировщик трансформера</a:t>
            </a:r>
            <a:r>
              <a:rPr lang="ru-RU" dirty="0"/>
              <a:t> не имеет рекуррентных связей, как RNN, необходимо вручную добавлять информацию о позиции слов.</a:t>
            </a:r>
            <a:br>
              <a:rPr lang="ru-RU" dirty="0"/>
            </a:br>
            <a:r>
              <a:rPr lang="ru-RU" dirty="0"/>
              <a:t>Для этого используется </a:t>
            </a:r>
            <a:r>
              <a:rPr lang="ru-RU" b="1" dirty="0"/>
              <a:t>позиционное кодирование (</a:t>
            </a:r>
            <a:r>
              <a:rPr lang="ru-RU" b="1" dirty="0" err="1"/>
              <a:t>positional</a:t>
            </a:r>
            <a:r>
              <a:rPr lang="ru-RU" b="1" dirty="0"/>
              <a:t> </a:t>
            </a:r>
            <a:r>
              <a:rPr lang="ru-RU" b="1" dirty="0" err="1"/>
              <a:t>encoding</a:t>
            </a:r>
            <a:r>
              <a:rPr lang="ru-RU" b="1" dirty="0"/>
              <a:t>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Авторы предложили хитрый метод, основанный на </a:t>
            </a:r>
            <a:r>
              <a:rPr lang="ru-RU" b="1" dirty="0"/>
              <a:t>синусе и косинусе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Мы не будем углубляться в математические детали, но вот основные принципы:</a:t>
            </a:r>
            <a:br>
              <a:rPr lang="ru-RU" dirty="0"/>
            </a:br>
            <a:r>
              <a:rPr lang="ru-RU" dirty="0"/>
              <a:t>— Для </a:t>
            </a:r>
            <a:r>
              <a:rPr lang="ru-RU" b="1" dirty="0"/>
              <a:t>нечетных позиций</a:t>
            </a:r>
            <a:r>
              <a:rPr lang="ru-RU" dirty="0"/>
              <a:t> создается вектор с </a:t>
            </a:r>
            <a:r>
              <a:rPr lang="ru-RU" b="1" dirty="0"/>
              <a:t>косинусной функцией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— Для </a:t>
            </a:r>
            <a:r>
              <a:rPr lang="ru-RU" b="1" dirty="0"/>
              <a:t>четных позиций</a:t>
            </a:r>
            <a:r>
              <a:rPr lang="ru-RU" dirty="0"/>
              <a:t> — вектор с </a:t>
            </a:r>
            <a:r>
              <a:rPr lang="ru-RU" b="1" dirty="0"/>
              <a:t>синусной функцией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Затем эти векторы </a:t>
            </a:r>
            <a:r>
              <a:rPr lang="ru-RU" b="1" dirty="0"/>
              <a:t>прибавляются к соответствующим </a:t>
            </a:r>
            <a:r>
              <a:rPr lang="ru-RU" b="1" dirty="0" err="1"/>
              <a:t>эмбеддингам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позволяет модели понимать, где находится каждое слово во входной последовательности.</a:t>
            </a:r>
            <a:br>
              <a:rPr lang="ru-RU" dirty="0"/>
            </a:br>
            <a:r>
              <a:rPr lang="ru-RU" dirty="0"/>
              <a:t>Синус и косинус были выбраны, потому что обладают </a:t>
            </a:r>
            <a:r>
              <a:rPr lang="ru-RU" b="1" dirty="0"/>
              <a:t>линейными свойствами</a:t>
            </a:r>
            <a:r>
              <a:rPr lang="ru-RU" dirty="0"/>
              <a:t>, что облегчает обучение модели.</a:t>
            </a:r>
            <a:br>
              <a:rPr lang="ru-RU" dirty="0"/>
            </a:br>
            <a:r>
              <a:rPr lang="ru-RU" dirty="0"/>
              <a:t>Теперь у нас есть </a:t>
            </a:r>
            <a:r>
              <a:rPr lang="ru-RU" b="1" dirty="0"/>
              <a:t>слой кодировщика (</a:t>
            </a:r>
            <a:r>
              <a:rPr lang="ru-RU" b="1" dirty="0" err="1"/>
              <a:t>encoder</a:t>
            </a:r>
            <a:r>
              <a:rPr lang="ru-RU" b="1" dirty="0"/>
              <a:t> </a:t>
            </a:r>
            <a:r>
              <a:rPr lang="ru-RU" b="1" dirty="0" err="1"/>
              <a:t>layer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222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Задача </a:t>
            </a:r>
            <a:r>
              <a:rPr lang="ru-RU" b="1" dirty="0"/>
              <a:t>слоя кодировщика (</a:t>
            </a:r>
            <a:r>
              <a:rPr lang="ru-RU" b="1" dirty="0" err="1"/>
              <a:t>encoder</a:t>
            </a:r>
            <a:r>
              <a:rPr lang="ru-RU" b="1" dirty="0"/>
              <a:t> </a:t>
            </a:r>
            <a:r>
              <a:rPr lang="ru-RU" b="1" dirty="0" err="1"/>
              <a:t>layer</a:t>
            </a:r>
            <a:r>
              <a:rPr lang="ru-RU" b="1" dirty="0"/>
              <a:t>)</a:t>
            </a:r>
            <a:r>
              <a:rPr lang="ru-RU" dirty="0"/>
              <a:t> — преобразовать всю входную последовательность </a:t>
            </a:r>
            <a:r>
              <a:rPr lang="ru-RU" b="1" dirty="0"/>
              <a:t>в абстрактное непрерывное представление</a:t>
            </a:r>
            <a:r>
              <a:rPr lang="ru-RU" dirty="0"/>
              <a:t>, которое содержит извлеченную информацию из всего контекста.</a:t>
            </a:r>
            <a:br>
              <a:rPr lang="ru-RU" dirty="0"/>
            </a:br>
            <a:r>
              <a:rPr lang="ru-RU" dirty="0"/>
              <a:t>Он включает </a:t>
            </a:r>
            <a:r>
              <a:rPr lang="ru-RU" b="1" dirty="0"/>
              <a:t>два подмодуля</a:t>
            </a:r>
            <a:r>
              <a:rPr lang="ru-RU" dirty="0"/>
              <a:t>: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Многоголовое внимание (</a:t>
            </a:r>
            <a:r>
              <a:rPr lang="ru-RU" b="1" dirty="0" err="1"/>
              <a:t>multi-headed</a:t>
            </a:r>
            <a:r>
              <a:rPr lang="ru-RU" b="1" dirty="0"/>
              <a:t> </a:t>
            </a:r>
            <a:r>
              <a:rPr lang="ru-RU" b="1" dirty="0" err="1"/>
              <a:t>attention</a:t>
            </a:r>
            <a:r>
              <a:rPr lang="ru-RU" b="1" dirty="0"/>
              <a:t>)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b="1" dirty="0" err="1"/>
              <a:t>Полносвязная</a:t>
            </a:r>
            <a:r>
              <a:rPr lang="ru-RU" b="1" dirty="0"/>
              <a:t> нейросеть (</a:t>
            </a:r>
            <a:r>
              <a:rPr lang="ru-RU" b="1" dirty="0" err="1"/>
              <a:t>fully</a:t>
            </a:r>
            <a:r>
              <a:rPr lang="ru-RU" b="1" dirty="0"/>
              <a:t> </a:t>
            </a:r>
            <a:r>
              <a:rPr lang="ru-RU" b="1" dirty="0" err="1"/>
              <a:t>connected</a:t>
            </a:r>
            <a:r>
              <a:rPr lang="ru-RU" b="1" dirty="0"/>
              <a:t> </a:t>
            </a:r>
            <a:r>
              <a:rPr lang="ru-RU" b="1" dirty="0" err="1"/>
              <a:t>network</a:t>
            </a:r>
            <a:r>
              <a:rPr lang="ru-RU" b="1" dirty="0"/>
              <a:t>)</a:t>
            </a:r>
            <a:br>
              <a:rPr lang="ru-RU" dirty="0"/>
            </a:br>
            <a:r>
              <a:rPr lang="ru-RU" dirty="0"/>
              <a:t>Также есть </a:t>
            </a:r>
            <a:r>
              <a:rPr lang="ru-RU" b="1" dirty="0"/>
              <a:t>остаточные соединения (</a:t>
            </a:r>
            <a:r>
              <a:rPr lang="ru-RU" b="1" dirty="0" err="1"/>
              <a:t>residual</a:t>
            </a:r>
            <a:r>
              <a:rPr lang="ru-RU" b="1" dirty="0"/>
              <a:t> </a:t>
            </a:r>
            <a:r>
              <a:rPr lang="ru-RU" b="1" dirty="0" err="1"/>
              <a:t>connections</a:t>
            </a:r>
            <a:r>
              <a:rPr lang="ru-RU" b="1" dirty="0"/>
              <a:t>)</a:t>
            </a:r>
            <a:r>
              <a:rPr lang="ru-RU" dirty="0"/>
              <a:t> вокруг каждого подмодуля, за которыми следует </a:t>
            </a:r>
            <a:r>
              <a:rPr lang="ru-RU" b="1" dirty="0"/>
              <a:t>нормализация слоя (</a:t>
            </a:r>
            <a:r>
              <a:rPr lang="ru-RU" b="1" dirty="0" err="1"/>
              <a:t>layer</a:t>
            </a:r>
            <a:r>
              <a:rPr lang="ru-RU" b="1" dirty="0"/>
              <a:t> </a:t>
            </a:r>
            <a:r>
              <a:rPr lang="ru-RU" b="1" dirty="0" err="1"/>
              <a:t>normalization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643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разберем </a:t>
            </a:r>
            <a:r>
              <a:rPr lang="ru-RU" b="1" dirty="0"/>
              <a:t>многоголовое внимание (</a:t>
            </a:r>
            <a:r>
              <a:rPr lang="ru-RU" b="1" dirty="0" err="1"/>
              <a:t>multi-headed</a:t>
            </a:r>
            <a:r>
              <a:rPr lang="ru-RU" b="1" dirty="0"/>
              <a:t> </a:t>
            </a:r>
            <a:r>
              <a:rPr lang="ru-RU" b="1" dirty="0" err="1"/>
              <a:t>attention</a:t>
            </a:r>
            <a:r>
              <a:rPr lang="ru-RU" b="1" dirty="0"/>
              <a:t>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 кодировщике используется специальный механизм внимания — </a:t>
            </a:r>
            <a:r>
              <a:rPr lang="ru-RU" b="1" dirty="0" err="1"/>
              <a:t>самовнимание</a:t>
            </a:r>
            <a:r>
              <a:rPr lang="ru-RU" b="1" dirty="0"/>
              <a:t> (</a:t>
            </a:r>
            <a:r>
              <a:rPr lang="ru-RU" b="1" dirty="0" err="1"/>
              <a:t>self-attention</a:t>
            </a:r>
            <a:r>
              <a:rPr lang="ru-RU" b="1" dirty="0"/>
              <a:t>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 err="1"/>
              <a:t>Самовнимание</a:t>
            </a:r>
            <a:r>
              <a:rPr lang="ru-RU" dirty="0"/>
              <a:t> позволяет модели </a:t>
            </a:r>
            <a:r>
              <a:rPr lang="ru-RU" b="1" dirty="0"/>
              <a:t>связывать</a:t>
            </a:r>
            <a:r>
              <a:rPr lang="ru-RU" dirty="0"/>
              <a:t> каждое отдельное слово </a:t>
            </a:r>
            <a:r>
              <a:rPr lang="ru-RU" b="1" dirty="0"/>
              <a:t>с другими словами</a:t>
            </a:r>
            <a:r>
              <a:rPr lang="ru-RU" dirty="0"/>
              <a:t> во входной последовательности.</a:t>
            </a:r>
            <a:br>
              <a:rPr lang="ru-RU" dirty="0"/>
            </a:br>
            <a:r>
              <a:rPr lang="ru-RU" dirty="0"/>
              <a:t>В нашем примере модель может научиться связывать слово </a:t>
            </a:r>
            <a:r>
              <a:rPr lang="ru-RU" b="1" dirty="0"/>
              <a:t>"</a:t>
            </a:r>
            <a:r>
              <a:rPr lang="ru-RU" b="1" dirty="0" err="1"/>
              <a:t>you</a:t>
            </a:r>
            <a:r>
              <a:rPr lang="ru-RU" b="1" dirty="0"/>
              <a:t>"</a:t>
            </a:r>
            <a:r>
              <a:rPr lang="ru-RU" dirty="0"/>
              <a:t> со словами </a:t>
            </a:r>
            <a:r>
              <a:rPr lang="ru-RU" b="1" dirty="0"/>
              <a:t>"</a:t>
            </a:r>
            <a:r>
              <a:rPr lang="ru-RU" b="1" dirty="0" err="1"/>
              <a:t>how</a:t>
            </a:r>
            <a:r>
              <a:rPr lang="ru-RU" b="1" dirty="0"/>
              <a:t>"</a:t>
            </a:r>
            <a:r>
              <a:rPr lang="ru-RU" dirty="0"/>
              <a:t>, </a:t>
            </a:r>
            <a:r>
              <a:rPr lang="ru-RU" b="1" dirty="0"/>
              <a:t>"</a:t>
            </a:r>
            <a:r>
              <a:rPr lang="ru-RU" b="1" dirty="0" err="1"/>
              <a:t>am</a:t>
            </a:r>
            <a:r>
              <a:rPr lang="ru-RU" b="1" dirty="0"/>
              <a:t>"</a:t>
            </a:r>
            <a:r>
              <a:rPr lang="ru-RU" dirty="0"/>
              <a:t> и </a:t>
            </a:r>
            <a:r>
              <a:rPr lang="ru-RU" b="1" dirty="0"/>
              <a:t>"</a:t>
            </a:r>
            <a:r>
              <a:rPr lang="ru-RU" b="1" dirty="0" err="1"/>
              <a:t>are</a:t>
            </a:r>
            <a:r>
              <a:rPr lang="ru-RU" b="1" dirty="0"/>
              <a:t>"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Также возможно, что модель поймет, что </a:t>
            </a:r>
            <a:r>
              <a:rPr lang="ru-RU" b="1" dirty="0"/>
              <a:t>структуры слов в таком порядке обычно означают вопрос</a:t>
            </a:r>
            <a:r>
              <a:rPr lang="ru-RU" dirty="0"/>
              <a:t>, и сгенерирует корректный ответ.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772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реализовать </a:t>
            </a:r>
            <a:r>
              <a:rPr lang="ru-RU" b="1" dirty="0" err="1"/>
              <a:t>самовнимание</a:t>
            </a:r>
            <a:r>
              <a:rPr lang="ru-RU" dirty="0"/>
              <a:t>, входные данные подаются в </a:t>
            </a:r>
            <a:r>
              <a:rPr lang="ru-RU" b="1" dirty="0"/>
              <a:t>три отдельных </a:t>
            </a:r>
            <a:r>
              <a:rPr lang="ru-RU" b="1" dirty="0" err="1"/>
              <a:t>полносвязных</a:t>
            </a:r>
            <a:r>
              <a:rPr lang="ru-RU" b="1" dirty="0"/>
              <a:t> слоя</a:t>
            </a:r>
            <a:r>
              <a:rPr lang="ru-RU" dirty="0"/>
              <a:t>, создавая три вектора: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Запрос (</a:t>
            </a:r>
            <a:r>
              <a:rPr lang="ru-RU" b="1" dirty="0" err="1"/>
              <a:t>Query</a:t>
            </a:r>
            <a:r>
              <a:rPr lang="ru-RU" b="1" dirty="0"/>
              <a:t>)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b="1" dirty="0"/>
              <a:t>Ключ (Key)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b="1" dirty="0"/>
              <a:t>Значение (Value)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788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же означают эти векторы?</a:t>
            </a:r>
            <a:br>
              <a:rPr lang="ru-RU" dirty="0"/>
            </a:br>
            <a:r>
              <a:rPr lang="ru-RU" dirty="0"/>
              <a:t>Хорошее объяснение можно найти на </a:t>
            </a:r>
            <a:r>
              <a:rPr lang="ru-RU" dirty="0" err="1"/>
              <a:t>StackExchange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Концепция </a:t>
            </a:r>
            <a:r>
              <a:rPr lang="ru-RU" b="1" dirty="0" err="1"/>
              <a:t>Query</a:t>
            </a:r>
            <a:r>
              <a:rPr lang="ru-RU" b="1" dirty="0"/>
              <a:t>, Key и Value</a:t>
            </a:r>
            <a:r>
              <a:rPr lang="ru-RU" dirty="0"/>
              <a:t> взята из </a:t>
            </a:r>
            <a:r>
              <a:rPr lang="ru-RU" b="1" dirty="0"/>
              <a:t>поисковых систем</a:t>
            </a:r>
            <a:r>
              <a:rPr lang="ru-RU" dirty="0"/>
              <a:t>.</a:t>
            </a:r>
          </a:p>
          <a:p>
            <a:r>
              <a:rPr lang="ru-RU" dirty="0"/>
              <a:t>Например, когда вы вводите </a:t>
            </a:r>
            <a:r>
              <a:rPr lang="ru-RU" b="1" dirty="0"/>
              <a:t>запрос (</a:t>
            </a:r>
            <a:r>
              <a:rPr lang="ru-RU" b="1" dirty="0" err="1"/>
              <a:t>Query</a:t>
            </a:r>
            <a:r>
              <a:rPr lang="ru-RU" b="1" dirty="0"/>
              <a:t>)</a:t>
            </a:r>
            <a:r>
              <a:rPr lang="ru-RU" dirty="0"/>
              <a:t> для поиска видео на YouTube...</a:t>
            </a:r>
            <a:br>
              <a:rPr lang="ru-RU" dirty="0"/>
            </a:br>
            <a:r>
              <a:rPr lang="ru-RU" dirty="0"/>
              <a:t>...поисковик сопоставляет ваш запрос с </a:t>
            </a:r>
            <a:r>
              <a:rPr lang="ru-RU" b="1" dirty="0"/>
              <a:t>ключами (</a:t>
            </a:r>
            <a:r>
              <a:rPr lang="ru-RU" b="1" dirty="0" err="1"/>
              <a:t>Keys</a:t>
            </a:r>
            <a:r>
              <a:rPr lang="ru-RU" b="1" dirty="0"/>
              <a:t>)</a:t>
            </a:r>
            <a:r>
              <a:rPr lang="ru-RU" dirty="0"/>
              <a:t> — такими как </a:t>
            </a:r>
            <a:r>
              <a:rPr lang="ru-RU" b="1" dirty="0"/>
              <a:t>название видео, описание и другие метаданные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Затем он показывает вам </a:t>
            </a:r>
            <a:r>
              <a:rPr lang="ru-RU" b="1" dirty="0"/>
              <a:t>лучший совпадающий результат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Теперь давайте разберемся, как это связано с </a:t>
            </a:r>
            <a:r>
              <a:rPr lang="ru-RU" b="1" dirty="0" err="1"/>
              <a:t>самовниманием</a:t>
            </a:r>
            <a:r>
              <a:rPr lang="ru-RU" dirty="0"/>
              <a:t>...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500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Внимание: запросы (</a:t>
            </a:r>
            <a:r>
              <a:rPr lang="ru-RU" b="1" dirty="0" err="1"/>
              <a:t>Queries</a:t>
            </a:r>
            <a:r>
              <a:rPr lang="ru-RU" dirty="0"/>
              <a:t>) и ключи (</a:t>
            </a:r>
            <a:r>
              <a:rPr lang="ru-RU" b="1" dirty="0" err="1"/>
              <a:t>Keys</a:t>
            </a:r>
            <a:r>
              <a:rPr lang="ru-RU" dirty="0"/>
              <a:t>) проходят через </a:t>
            </a:r>
            <a:r>
              <a:rPr lang="ru-RU" b="1" dirty="0"/>
              <a:t>матричное умножение (</a:t>
            </a:r>
            <a:r>
              <a:rPr lang="ru-RU" b="1" dirty="0" err="1"/>
              <a:t>dot</a:t>
            </a:r>
            <a:r>
              <a:rPr lang="ru-RU" b="1" dirty="0"/>
              <a:t> </a:t>
            </a:r>
            <a:r>
              <a:rPr lang="ru-RU" b="1" dirty="0" err="1"/>
              <a:t>product</a:t>
            </a:r>
            <a:r>
              <a:rPr lang="ru-RU" b="1" dirty="0"/>
              <a:t> </a:t>
            </a:r>
            <a:r>
              <a:rPr lang="ru-RU" b="1" dirty="0" err="1"/>
              <a:t>multiplication</a:t>
            </a:r>
            <a:r>
              <a:rPr lang="ru-RU" b="1" dirty="0"/>
              <a:t>)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538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получается </a:t>
            </a:r>
            <a:r>
              <a:rPr lang="ru-RU" b="1" dirty="0"/>
              <a:t>оценочная матрица (</a:t>
            </a:r>
            <a:r>
              <a:rPr lang="ru-RU" b="1" dirty="0" err="1"/>
              <a:t>score</a:t>
            </a:r>
            <a:r>
              <a:rPr lang="ru-RU" b="1" dirty="0"/>
              <a:t> </a:t>
            </a:r>
            <a:r>
              <a:rPr lang="ru-RU" b="1" dirty="0" err="1"/>
              <a:t>matrix</a:t>
            </a:r>
            <a:r>
              <a:rPr lang="ru-RU" b="1" dirty="0"/>
              <a:t>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Эта матрица определяет, </a:t>
            </a:r>
            <a:r>
              <a:rPr lang="ru-RU" b="1" dirty="0"/>
              <a:t>насколько важно</a:t>
            </a:r>
            <a:r>
              <a:rPr lang="ru-RU" dirty="0"/>
              <a:t> каждое слово по отношению к другим словам в последовательности.</a:t>
            </a:r>
            <a:br>
              <a:rPr lang="ru-RU" dirty="0"/>
            </a:br>
            <a:r>
              <a:rPr lang="ru-RU" dirty="0"/>
              <a:t>Чем </a:t>
            </a:r>
            <a:r>
              <a:rPr lang="ru-RU" b="1" dirty="0"/>
              <a:t>выше балл (</a:t>
            </a:r>
            <a:r>
              <a:rPr lang="ru-RU" b="1" dirty="0" err="1"/>
              <a:t>score</a:t>
            </a:r>
            <a:r>
              <a:rPr lang="ru-RU" b="1" dirty="0"/>
              <a:t>)</a:t>
            </a:r>
            <a:r>
              <a:rPr lang="ru-RU" dirty="0"/>
              <a:t>, тем </a:t>
            </a:r>
            <a:r>
              <a:rPr lang="ru-RU" b="1" dirty="0"/>
              <a:t>больше внимания</a:t>
            </a:r>
            <a:r>
              <a:rPr lang="ru-RU" dirty="0"/>
              <a:t> модель уделяет этому слову.</a:t>
            </a:r>
          </a:p>
          <a:p>
            <a:r>
              <a:rPr lang="ru-RU" dirty="0"/>
              <a:t>Так происходит сопоставление </a:t>
            </a:r>
            <a:r>
              <a:rPr lang="ru-RU" b="1" dirty="0"/>
              <a:t>запросов (</a:t>
            </a:r>
            <a:r>
              <a:rPr lang="ru-RU" b="1" dirty="0" err="1"/>
              <a:t>Queries</a:t>
            </a:r>
            <a:r>
              <a:rPr lang="ru-RU" b="1" dirty="0"/>
              <a:t>) с ключами (</a:t>
            </a:r>
            <a:r>
              <a:rPr lang="ru-RU" b="1" dirty="0" err="1"/>
              <a:t>Keys</a:t>
            </a:r>
            <a:r>
              <a:rPr lang="ru-RU" b="1" dirty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914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Затем оценки </a:t>
            </a:r>
            <a:r>
              <a:rPr lang="ru-RU" b="1" dirty="0"/>
              <a:t>масштабируются</a:t>
            </a:r>
            <a:r>
              <a:rPr lang="ru-RU" dirty="0"/>
              <a:t>: они </a:t>
            </a:r>
            <a:r>
              <a:rPr lang="ru-RU" b="1" dirty="0"/>
              <a:t>делятся на квадратный корень из размерности векторов </a:t>
            </a:r>
            <a:r>
              <a:rPr lang="ru-RU" b="1" dirty="0" err="1"/>
              <a:t>Query</a:t>
            </a:r>
            <a:r>
              <a:rPr lang="ru-RU" b="1" dirty="0"/>
              <a:t> и Key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</a:t>
            </a:r>
            <a:r>
              <a:rPr lang="ru-RU" b="1" dirty="0"/>
              <a:t>стабилизирует градиенты</a:t>
            </a:r>
            <a:r>
              <a:rPr lang="ru-RU" dirty="0"/>
              <a:t>, так как перемножение больших значений может вызвать </a:t>
            </a:r>
            <a:r>
              <a:rPr lang="ru-RU" b="1" dirty="0"/>
              <a:t>взрыв градиентов</a:t>
            </a:r>
            <a:r>
              <a:rPr lang="ru-RU" dirty="0"/>
              <a:t> (</a:t>
            </a:r>
            <a:r>
              <a:rPr lang="ru-RU" dirty="0" err="1"/>
              <a:t>exploding</a:t>
            </a:r>
            <a:r>
              <a:rPr lang="ru-RU" dirty="0"/>
              <a:t> </a:t>
            </a:r>
            <a:r>
              <a:rPr lang="ru-RU" dirty="0" err="1"/>
              <a:t>gradients</a:t>
            </a:r>
            <a:r>
              <a:rPr lang="ru-RU" dirty="0"/>
              <a:t>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10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Вы, наверное, слышали о таких моделях, как BERT, GPT-2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другие. В этом видео мы сосредоточимся на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статье, с которой всё началось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936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применяется </a:t>
            </a:r>
            <a:r>
              <a:rPr lang="ru-RU" b="1" dirty="0" err="1"/>
              <a:t>Softmax</a:t>
            </a:r>
            <a:r>
              <a:rPr lang="ru-RU" dirty="0"/>
              <a:t>, чтобы нормализовать оценки в диапазон </a:t>
            </a:r>
            <a:r>
              <a:rPr lang="ru-RU" b="1" dirty="0"/>
              <a:t>от 0 до 1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 err="1"/>
              <a:t>Softmax</a:t>
            </a:r>
            <a:r>
              <a:rPr lang="ru-RU" dirty="0"/>
              <a:t> усиливает высокие оценки и подавляет низкие, помогая модели </a:t>
            </a:r>
            <a:r>
              <a:rPr lang="ru-RU" b="1" dirty="0"/>
              <a:t>увереннее</a:t>
            </a:r>
            <a:r>
              <a:rPr lang="ru-RU" dirty="0"/>
              <a:t> фокусироваться на ключевых словах.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158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Затем веса внимания </a:t>
            </a:r>
            <a:r>
              <a:rPr lang="ru-RU" b="1" dirty="0"/>
              <a:t>умножаются</a:t>
            </a:r>
            <a:r>
              <a:rPr lang="ru-RU" dirty="0"/>
              <a:t> на вектор </a:t>
            </a:r>
            <a:r>
              <a:rPr lang="ru-RU" b="1" dirty="0"/>
              <a:t>Value</a:t>
            </a:r>
            <a:r>
              <a:rPr lang="ru-RU" dirty="0"/>
              <a:t>, чтобы получить </a:t>
            </a:r>
            <a:r>
              <a:rPr lang="ru-RU" b="1" dirty="0"/>
              <a:t>выходной вектор (</a:t>
            </a:r>
            <a:r>
              <a:rPr lang="ru-RU" b="1" dirty="0" err="1"/>
              <a:t>output</a:t>
            </a:r>
            <a:r>
              <a:rPr lang="ru-RU" b="1" dirty="0"/>
              <a:t> </a:t>
            </a:r>
            <a:r>
              <a:rPr lang="ru-RU" b="1" dirty="0" err="1"/>
              <a:t>vector</a:t>
            </a:r>
            <a:r>
              <a:rPr lang="ru-RU" b="1" dirty="0"/>
              <a:t>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Слова с </a:t>
            </a:r>
            <a:r>
              <a:rPr lang="ru-RU" b="1" dirty="0"/>
              <a:t>высокими </a:t>
            </a:r>
            <a:r>
              <a:rPr lang="ru-RU" b="1" dirty="0" err="1"/>
              <a:t>Softmax</a:t>
            </a:r>
            <a:r>
              <a:rPr lang="ru-RU" b="1" dirty="0"/>
              <a:t>-оценками</a:t>
            </a:r>
            <a:r>
              <a:rPr lang="ru-RU" dirty="0"/>
              <a:t> сохраняют свою информацию,</a:t>
            </a:r>
            <a:br>
              <a:rPr lang="ru-RU" dirty="0"/>
            </a:br>
            <a:r>
              <a:rPr lang="ru-RU" dirty="0"/>
              <a:t>а </a:t>
            </a:r>
            <a:r>
              <a:rPr lang="ru-RU" b="1" dirty="0"/>
              <a:t>слова с низкими оценками</a:t>
            </a:r>
            <a:r>
              <a:rPr lang="ru-RU" dirty="0"/>
              <a:t> становятся менее значимыми.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202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Выходной вектор передается в </a:t>
            </a:r>
            <a:r>
              <a:rPr lang="ru-RU" b="1" dirty="0"/>
              <a:t>линейный слой (</a:t>
            </a:r>
            <a:r>
              <a:rPr lang="ru-RU" b="1" dirty="0" err="1"/>
              <a:t>linear</a:t>
            </a:r>
            <a:r>
              <a:rPr lang="ru-RU" b="1" dirty="0"/>
              <a:t> </a:t>
            </a:r>
            <a:r>
              <a:rPr lang="ru-RU" b="1" dirty="0" err="1"/>
              <a:t>layer</a:t>
            </a:r>
            <a:r>
              <a:rPr lang="ru-RU" b="1" dirty="0"/>
              <a:t>)</a:t>
            </a:r>
            <a:r>
              <a:rPr lang="ru-RU" dirty="0"/>
              <a:t> для дальнейшей обработки.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735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сделать внимание </a:t>
            </a:r>
            <a:r>
              <a:rPr lang="ru-RU" b="1" dirty="0"/>
              <a:t>многоголовым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нужно </a:t>
            </a:r>
            <a:r>
              <a:rPr lang="ru-RU" b="1" dirty="0"/>
              <a:t>разделить (</a:t>
            </a:r>
            <a:r>
              <a:rPr lang="ru-RU" b="1" dirty="0" err="1"/>
              <a:t>split</a:t>
            </a:r>
            <a:r>
              <a:rPr lang="ru-RU" b="1" dirty="0"/>
              <a:t>)</a:t>
            </a:r>
            <a:r>
              <a:rPr lang="ru-RU" dirty="0"/>
              <a:t> </a:t>
            </a:r>
            <a:r>
              <a:rPr lang="ru-RU" dirty="0" err="1"/>
              <a:t>Query</a:t>
            </a:r>
            <a:r>
              <a:rPr lang="ru-RU" dirty="0"/>
              <a:t>, Key и Value на </a:t>
            </a:r>
            <a:r>
              <a:rPr lang="ru-RU" b="1" dirty="0"/>
              <a:t>несколько под-векторов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Каждый из них проходит через </a:t>
            </a:r>
            <a:r>
              <a:rPr lang="ru-RU" b="1" dirty="0"/>
              <a:t>отдельный процесс </a:t>
            </a:r>
            <a:r>
              <a:rPr lang="ru-RU" b="1" dirty="0" err="1"/>
              <a:t>самовнимания</a:t>
            </a:r>
            <a:r>
              <a:rPr lang="ru-RU" b="1" dirty="0"/>
              <a:t> (</a:t>
            </a:r>
            <a:r>
              <a:rPr lang="ru-RU" b="1" dirty="0" err="1"/>
              <a:t>self-attention</a:t>
            </a:r>
            <a:r>
              <a:rPr lang="ru-RU" b="1" dirty="0"/>
              <a:t>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Каждый такой процесс называется </a:t>
            </a:r>
            <a:r>
              <a:rPr lang="ru-RU" b="1" dirty="0"/>
              <a:t>"головой" (</a:t>
            </a:r>
            <a:r>
              <a:rPr lang="ru-RU" b="1" dirty="0" err="1"/>
              <a:t>head</a:t>
            </a:r>
            <a:r>
              <a:rPr lang="ru-RU" b="1" dirty="0"/>
              <a:t>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Все выходные векторы от разных голов </a:t>
            </a:r>
            <a:r>
              <a:rPr lang="ru-RU" b="1" dirty="0"/>
              <a:t>конкатенируются (объединяются)</a:t>
            </a:r>
            <a:r>
              <a:rPr lang="ru-RU" dirty="0"/>
              <a:t> в один общий вектор.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668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Затем он проходит через </a:t>
            </a:r>
            <a:r>
              <a:rPr lang="ru-RU" b="1" dirty="0"/>
              <a:t>финальный линейный слой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Теоретически </a:t>
            </a:r>
            <a:r>
              <a:rPr lang="ru-RU" b="1" dirty="0"/>
              <a:t>каждая голова изучает разные аспекты информации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что делает </a:t>
            </a:r>
            <a:r>
              <a:rPr lang="ru-RU" b="1" dirty="0"/>
              <a:t>кодировочную модель (</a:t>
            </a:r>
            <a:r>
              <a:rPr lang="ru-RU" b="1" dirty="0" err="1"/>
              <a:t>encoder</a:t>
            </a:r>
            <a:r>
              <a:rPr lang="ru-RU" b="1" dirty="0"/>
              <a:t> </a:t>
            </a:r>
            <a:r>
              <a:rPr lang="ru-RU" b="1" dirty="0" err="1"/>
              <a:t>model</a:t>
            </a:r>
            <a:r>
              <a:rPr lang="ru-RU" b="1" dirty="0"/>
              <a:t>) более выразительной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862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Подытожим:</a:t>
            </a:r>
          </a:p>
          <a:p>
            <a:r>
              <a:rPr lang="ru-RU" b="1" dirty="0"/>
              <a:t>Многоголовое внимание</a:t>
            </a:r>
            <a:r>
              <a:rPr lang="ru-RU" dirty="0"/>
              <a:t> – это </a:t>
            </a:r>
            <a:r>
              <a:rPr lang="ru-RU" b="1" dirty="0"/>
              <a:t>ключевой модуль</a:t>
            </a:r>
            <a:r>
              <a:rPr lang="ru-RU" dirty="0"/>
              <a:t> трансформера,</a:t>
            </a:r>
            <a:br>
              <a:rPr lang="ru-RU" dirty="0"/>
            </a:br>
            <a:r>
              <a:rPr lang="ru-RU" dirty="0"/>
              <a:t>который анализирует </a:t>
            </a:r>
            <a:r>
              <a:rPr lang="ru-RU" b="1" dirty="0"/>
              <a:t>внимание</a:t>
            </a:r>
            <a:r>
              <a:rPr lang="ru-RU" dirty="0"/>
              <a:t> между словами и формирует </a:t>
            </a:r>
            <a:r>
              <a:rPr lang="ru-RU" b="1" dirty="0"/>
              <a:t>выходной вектор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описывающий, как </a:t>
            </a:r>
            <a:r>
              <a:rPr lang="ru-RU" b="1" dirty="0"/>
              <a:t>каждое слово связано с остальными</a:t>
            </a:r>
            <a:r>
              <a:rPr lang="ru-RU" dirty="0"/>
              <a:t> в последовательности.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105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Выходной вектор </a:t>
            </a:r>
            <a:r>
              <a:rPr lang="ru-RU" b="1" dirty="0"/>
              <a:t>складывается</a:t>
            </a:r>
            <a:r>
              <a:rPr lang="ru-RU" dirty="0"/>
              <a:t> с исходным входом — это называется </a:t>
            </a:r>
            <a:r>
              <a:rPr lang="ru-RU" b="1" dirty="0"/>
              <a:t>остаточное соединение (</a:t>
            </a:r>
            <a:r>
              <a:rPr lang="ru-RU" b="1" dirty="0" err="1"/>
              <a:t>Residual</a:t>
            </a:r>
            <a:r>
              <a:rPr lang="ru-RU" b="1" dirty="0"/>
              <a:t> Connection)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331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Выходной вектор после </a:t>
            </a:r>
            <a:r>
              <a:rPr lang="ru-RU" b="1" dirty="0"/>
              <a:t>остаточного соединения</a:t>
            </a:r>
            <a:r>
              <a:rPr lang="ru-RU" dirty="0"/>
              <a:t> проходит через </a:t>
            </a:r>
            <a:r>
              <a:rPr lang="ru-RU" b="1" dirty="0"/>
              <a:t>нормализацию слоя (Layer </a:t>
            </a:r>
            <a:r>
              <a:rPr lang="ru-RU" b="1" dirty="0" err="1"/>
              <a:t>Normalization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Нормализованный остаточный вектор затем поступает в </a:t>
            </a:r>
            <a:r>
              <a:rPr lang="ru-RU" b="1" dirty="0"/>
              <a:t>покоординатную (</a:t>
            </a:r>
            <a:r>
              <a:rPr lang="ru-RU" b="1" dirty="0" err="1"/>
              <a:t>point-wise</a:t>
            </a:r>
            <a:r>
              <a:rPr lang="ru-RU" b="1" dirty="0"/>
              <a:t>) </a:t>
            </a:r>
            <a:r>
              <a:rPr lang="ru-RU" b="1" dirty="0" err="1"/>
              <a:t>feed-forward</a:t>
            </a:r>
            <a:r>
              <a:rPr lang="ru-RU" b="1" dirty="0"/>
              <a:t> сеть</a:t>
            </a:r>
            <a:r>
              <a:rPr lang="ru-RU" dirty="0"/>
              <a:t> для дальнейшей обработки.</a:t>
            </a:r>
          </a:p>
          <a:p>
            <a:r>
              <a:rPr lang="ru-RU" b="1" dirty="0" err="1"/>
              <a:t>Feed-forward</a:t>
            </a:r>
            <a:r>
              <a:rPr lang="ru-RU" b="1" dirty="0"/>
              <a:t> сеть</a:t>
            </a:r>
            <a:r>
              <a:rPr lang="ru-RU" dirty="0"/>
              <a:t> состоит из нескольких </a:t>
            </a:r>
            <a:r>
              <a:rPr lang="ru-RU" b="1" dirty="0"/>
              <a:t>линейных слоев</a:t>
            </a:r>
            <a:r>
              <a:rPr lang="ru-RU" dirty="0"/>
              <a:t> с </a:t>
            </a:r>
            <a:r>
              <a:rPr lang="ru-RU" b="1" dirty="0" err="1"/>
              <a:t>ReLU</a:t>
            </a:r>
            <a:r>
              <a:rPr lang="ru-RU" b="1" dirty="0"/>
              <a:t>-активацией</a:t>
            </a:r>
            <a:r>
              <a:rPr lang="ru-RU" dirty="0"/>
              <a:t> между ними.</a:t>
            </a:r>
          </a:p>
          <a:p>
            <a:r>
              <a:rPr lang="ru-RU" dirty="0"/>
              <a:t>Выход </a:t>
            </a:r>
            <a:r>
              <a:rPr lang="ru-RU" dirty="0" err="1"/>
              <a:t>feed-forward</a:t>
            </a:r>
            <a:r>
              <a:rPr lang="ru-RU" dirty="0"/>
              <a:t> сети снова </a:t>
            </a:r>
            <a:r>
              <a:rPr lang="ru-RU" b="1" dirty="0"/>
              <a:t>складывается</a:t>
            </a:r>
            <a:r>
              <a:rPr lang="ru-RU" dirty="0"/>
              <a:t> со входом и </a:t>
            </a:r>
            <a:r>
              <a:rPr lang="ru-RU" b="1" dirty="0"/>
              <a:t>нормализуется</a:t>
            </a:r>
            <a:r>
              <a:rPr lang="ru-RU" dirty="0"/>
              <a:t>.</a:t>
            </a:r>
          </a:p>
          <a:p>
            <a:r>
              <a:rPr lang="ru-RU" b="1" dirty="0"/>
              <a:t>Зачем это нужно?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/>
              <a:t>Остаточные соединения (</a:t>
            </a:r>
            <a:r>
              <a:rPr lang="ru-RU" b="1" dirty="0" err="1"/>
              <a:t>Residual</a:t>
            </a:r>
            <a:r>
              <a:rPr lang="ru-RU" b="1" dirty="0"/>
              <a:t> </a:t>
            </a:r>
            <a:r>
              <a:rPr lang="ru-RU" b="1" dirty="0" err="1"/>
              <a:t>Connections</a:t>
            </a:r>
            <a:r>
              <a:rPr lang="ru-RU" b="1" dirty="0"/>
              <a:t>)</a:t>
            </a:r>
            <a:r>
              <a:rPr lang="ru-RU" dirty="0"/>
              <a:t> помогают сети обучаться, так как позволяют </a:t>
            </a:r>
            <a:r>
              <a:rPr lang="ru-RU" b="1" dirty="0"/>
              <a:t>градиентам свободно распространяться</a:t>
            </a:r>
            <a:r>
              <a:rPr lang="ru-RU" dirty="0"/>
              <a:t> по сети.</a:t>
            </a:r>
          </a:p>
          <a:p>
            <a:r>
              <a:rPr lang="ru-RU" dirty="0"/>
              <a:t>✅ </a:t>
            </a:r>
            <a:r>
              <a:rPr lang="ru-RU" b="1" dirty="0"/>
              <a:t>Нормализация слоя (Layer </a:t>
            </a:r>
            <a:r>
              <a:rPr lang="ru-RU" b="1" dirty="0" err="1"/>
              <a:t>Normalization</a:t>
            </a:r>
            <a:r>
              <a:rPr lang="ru-RU" b="1" dirty="0"/>
              <a:t>)</a:t>
            </a:r>
            <a:r>
              <a:rPr lang="ru-RU" dirty="0"/>
              <a:t> стабилизирует сеть, что </a:t>
            </a:r>
            <a:r>
              <a:rPr lang="ru-RU" b="1" dirty="0"/>
              <a:t>ускоряет обучение</a:t>
            </a:r>
            <a:r>
              <a:rPr lang="ru-RU" dirty="0"/>
              <a:t>.</a:t>
            </a:r>
          </a:p>
          <a:p>
            <a:r>
              <a:rPr lang="ru-RU" dirty="0"/>
              <a:t>✅ </a:t>
            </a:r>
            <a:r>
              <a:rPr lang="ru-RU" b="1" dirty="0" err="1"/>
              <a:t>Feed-forward</a:t>
            </a:r>
            <a:r>
              <a:rPr lang="ru-RU" b="1" dirty="0"/>
              <a:t> слой</a:t>
            </a:r>
            <a:r>
              <a:rPr lang="ru-RU" dirty="0"/>
              <a:t> обрабатывает выход </a:t>
            </a:r>
            <a:r>
              <a:rPr lang="ru-RU" b="1" dirty="0"/>
              <a:t>внимания</a:t>
            </a:r>
            <a:r>
              <a:rPr lang="ru-RU" dirty="0"/>
              <a:t>, </a:t>
            </a:r>
            <a:r>
              <a:rPr lang="ru-RU" b="1" dirty="0"/>
              <a:t>усложняя его представление</a:t>
            </a:r>
            <a:r>
              <a:rPr lang="ru-RU" dirty="0"/>
              <a:t> и добавляя больше смысловой информации.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744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эти операции </a:t>
            </a:r>
            <a:r>
              <a:rPr lang="ru-RU" b="1" dirty="0"/>
              <a:t>кодируют вход</a:t>
            </a:r>
            <a:r>
              <a:rPr lang="ru-RU" dirty="0"/>
              <a:t> в </a:t>
            </a:r>
            <a:r>
              <a:rPr lang="ru-RU" b="1" dirty="0"/>
              <a:t>непрерывное представление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содержащее </a:t>
            </a:r>
            <a:r>
              <a:rPr lang="ru-RU" b="1" dirty="0"/>
              <a:t>информацию о внимании (</a:t>
            </a:r>
            <a:r>
              <a:rPr lang="ru-RU" b="1" dirty="0" err="1"/>
              <a:t>attention</a:t>
            </a:r>
            <a:r>
              <a:rPr lang="ru-RU" b="1" dirty="0"/>
              <a:t> </a:t>
            </a:r>
            <a:r>
              <a:rPr lang="ru-RU" b="1" dirty="0" err="1"/>
              <a:t>information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Это позволяет </a:t>
            </a:r>
            <a:r>
              <a:rPr lang="ru-RU" b="1" dirty="0"/>
              <a:t>декодеру (</a:t>
            </a:r>
            <a:r>
              <a:rPr lang="ru-RU" b="1" dirty="0" err="1"/>
              <a:t>Decoder</a:t>
            </a:r>
            <a:r>
              <a:rPr lang="ru-RU" b="1" dirty="0"/>
              <a:t>)</a:t>
            </a:r>
            <a:r>
              <a:rPr lang="ru-RU" dirty="0"/>
              <a:t> фокусироваться на </a:t>
            </a:r>
            <a:r>
              <a:rPr lang="ru-RU" b="1" dirty="0"/>
              <a:t>ключевых словах</a:t>
            </a:r>
            <a:r>
              <a:rPr lang="ru-RU" dirty="0"/>
              <a:t> во входе,</a:t>
            </a:r>
            <a:br>
              <a:rPr lang="ru-RU" dirty="0"/>
            </a:br>
            <a:r>
              <a:rPr lang="ru-RU" dirty="0"/>
              <a:t>когда он начинает </a:t>
            </a:r>
            <a:r>
              <a:rPr lang="ru-RU" b="1" dirty="0"/>
              <a:t>генерировать текст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173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</a:t>
            </a:r>
            <a:r>
              <a:rPr lang="ru-RU" b="1" dirty="0"/>
              <a:t>стекать (</a:t>
            </a:r>
            <a:r>
              <a:rPr lang="ru-RU" b="1" dirty="0" err="1"/>
              <a:t>stack</a:t>
            </a:r>
            <a:r>
              <a:rPr lang="ru-RU" b="1" dirty="0"/>
              <a:t>) </a:t>
            </a:r>
            <a:r>
              <a:rPr lang="ru-RU" b="1" dirty="0" err="1"/>
              <a:t>энкодеры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чтобы каждый новый слой </a:t>
            </a:r>
            <a:r>
              <a:rPr lang="ru-RU" b="1" dirty="0"/>
              <a:t>изучал разные представления внимания</a:t>
            </a:r>
            <a:r>
              <a:rPr lang="ru-RU" dirty="0"/>
              <a:t>.</a:t>
            </a:r>
          </a:p>
          <a:p>
            <a:r>
              <a:rPr lang="ru-RU" dirty="0"/>
              <a:t>Таким образом, </a:t>
            </a:r>
            <a:r>
              <a:rPr lang="ru-RU" b="1" dirty="0"/>
              <a:t>прогнозирующая способность</a:t>
            </a:r>
            <a:r>
              <a:rPr lang="ru-RU" dirty="0"/>
              <a:t> трансформера </a:t>
            </a:r>
            <a:r>
              <a:rPr lang="ru-RU" b="1" dirty="0"/>
              <a:t>увеличивается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311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Механизм внимания</a:t>
            </a:r>
            <a:br>
              <a:rPr lang="ru-RU" dirty="0"/>
            </a:br>
            <a:r>
              <a:rPr lang="ru-RU" dirty="0"/>
              <a:t>Чтобы понять трансформеры, сначала нужно разобраться с механизмом внимания.</a:t>
            </a:r>
            <a:br>
              <a:rPr lang="ru-RU" dirty="0"/>
            </a:br>
            <a:r>
              <a:rPr lang="ru-RU" dirty="0"/>
              <a:t>Давайте начнем с забавного примера — модели, способной писать свой собственный научно-фантастический роман.</a:t>
            </a:r>
            <a:br>
              <a:rPr lang="ru-RU" dirty="0"/>
            </a:br>
            <a:r>
              <a:rPr lang="ru-RU" dirty="0"/>
              <a:t>Мы зададим модели произвольный ввод, а затем она сгенерирует продолжение текста.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298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Задача декодера (</a:t>
            </a:r>
            <a:r>
              <a:rPr lang="ru-RU" b="1" dirty="0" err="1"/>
              <a:t>Decoder's</a:t>
            </a:r>
            <a:r>
              <a:rPr lang="ru-RU" b="1" dirty="0"/>
              <a:t> </a:t>
            </a:r>
            <a:r>
              <a:rPr lang="ru-RU" b="1" dirty="0" err="1"/>
              <a:t>job</a:t>
            </a:r>
            <a:r>
              <a:rPr lang="ru-RU" b="1" dirty="0"/>
              <a:t>)</a:t>
            </a:r>
            <a:r>
              <a:rPr lang="ru-RU" dirty="0"/>
              <a:t> — </a:t>
            </a:r>
            <a:r>
              <a:rPr lang="ru-RU" b="1" dirty="0"/>
              <a:t>генерация текстовых последовательностей</a:t>
            </a:r>
            <a:r>
              <a:rPr lang="ru-RU" dirty="0"/>
              <a:t>.</a:t>
            </a:r>
          </a:p>
          <a:p>
            <a:r>
              <a:rPr lang="ru-RU" dirty="0"/>
              <a:t>Декодер </a:t>
            </a:r>
            <a:r>
              <a:rPr lang="ru-RU" b="1" dirty="0"/>
              <a:t>похож на </a:t>
            </a:r>
            <a:r>
              <a:rPr lang="ru-RU" b="1" dirty="0" err="1"/>
              <a:t>энкодер</a:t>
            </a:r>
            <a:r>
              <a:rPr lang="ru-RU" dirty="0"/>
              <a:t>, но есть отличия: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/>
              <a:t>2 слоя многоголового внимания (Multi-</a:t>
            </a:r>
            <a:r>
              <a:rPr lang="ru-RU" b="1" dirty="0" err="1"/>
              <a:t>Headed</a:t>
            </a:r>
            <a:r>
              <a:rPr lang="ru-RU" b="1" dirty="0"/>
              <a:t> </a:t>
            </a:r>
            <a:r>
              <a:rPr lang="ru-RU" b="1" dirty="0" err="1"/>
              <a:t>Attention</a:t>
            </a:r>
            <a:r>
              <a:rPr lang="ru-RU" b="1" dirty="0"/>
              <a:t>)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 err="1"/>
              <a:t>Feed-forward</a:t>
            </a:r>
            <a:r>
              <a:rPr lang="ru-RU" b="1" dirty="0"/>
              <a:t> слой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/>
              <a:t>Остаточные соединения и нормализация слоя (как в </a:t>
            </a:r>
            <a:r>
              <a:rPr lang="ru-RU" b="1" dirty="0" err="1"/>
              <a:t>энкодере</a:t>
            </a:r>
            <a:r>
              <a:rPr lang="ru-RU" b="1" dirty="0"/>
              <a:t>)</a:t>
            </a:r>
            <a:endParaRPr lang="ru-RU" dirty="0"/>
          </a:p>
          <a:p>
            <a:r>
              <a:rPr lang="ru-RU" dirty="0"/>
              <a:t>🔹 </a:t>
            </a:r>
            <a:r>
              <a:rPr lang="ru-RU" b="1" dirty="0"/>
              <a:t>Первая многоголовая внимание (</a:t>
            </a:r>
            <a:r>
              <a:rPr lang="ru-RU" b="1" dirty="0" err="1"/>
              <a:t>Masked</a:t>
            </a:r>
            <a:r>
              <a:rPr lang="ru-RU" b="1" dirty="0"/>
              <a:t> Multi-</a:t>
            </a:r>
            <a:r>
              <a:rPr lang="ru-RU" b="1" dirty="0" err="1"/>
              <a:t>Headed</a:t>
            </a:r>
            <a:r>
              <a:rPr lang="ru-RU" b="1" dirty="0"/>
              <a:t> </a:t>
            </a:r>
            <a:r>
              <a:rPr lang="ru-RU" b="1" dirty="0" err="1"/>
              <a:t>Attention</a:t>
            </a:r>
            <a:r>
              <a:rPr lang="ru-RU" b="1" dirty="0"/>
              <a:t>)</a:t>
            </a:r>
            <a:br>
              <a:rPr lang="ru-RU" dirty="0"/>
            </a:br>
            <a:r>
              <a:rPr lang="ru-RU" dirty="0"/>
              <a:t>→ анализирует </a:t>
            </a:r>
            <a:r>
              <a:rPr lang="ru-RU" b="1" dirty="0"/>
              <a:t>уже сгенерированные слова</a:t>
            </a:r>
            <a:r>
              <a:rPr lang="ru-RU" dirty="0"/>
              <a:t>, но </a:t>
            </a:r>
            <a:r>
              <a:rPr lang="ru-RU" b="1" dirty="0"/>
              <a:t>не заглядывает вперед</a:t>
            </a:r>
            <a:r>
              <a:rPr lang="ru-RU" dirty="0"/>
              <a:t>.</a:t>
            </a:r>
          </a:p>
          <a:p>
            <a:r>
              <a:rPr lang="ru-RU" dirty="0"/>
              <a:t>🔹 </a:t>
            </a:r>
            <a:r>
              <a:rPr lang="ru-RU" b="1" dirty="0"/>
              <a:t>Вторая многоголовая внимание (</a:t>
            </a:r>
            <a:r>
              <a:rPr lang="ru-RU" b="1" dirty="0" err="1"/>
              <a:t>Encoder-Decoder</a:t>
            </a:r>
            <a:r>
              <a:rPr lang="ru-RU" b="1" dirty="0"/>
              <a:t> </a:t>
            </a:r>
            <a:r>
              <a:rPr lang="ru-RU" b="1" dirty="0" err="1"/>
              <a:t>Attention</a:t>
            </a:r>
            <a:r>
              <a:rPr lang="ru-RU" b="1" dirty="0"/>
              <a:t>)</a:t>
            </a:r>
            <a:br>
              <a:rPr lang="ru-RU" dirty="0"/>
            </a:br>
            <a:r>
              <a:rPr lang="ru-RU" dirty="0"/>
              <a:t>→ анализирует </a:t>
            </a:r>
            <a:r>
              <a:rPr lang="ru-RU" b="1" dirty="0" err="1"/>
              <a:t>энкодированные</a:t>
            </a:r>
            <a:r>
              <a:rPr lang="ru-RU" b="1" dirty="0"/>
              <a:t> входные данные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чтобы решить, </a:t>
            </a:r>
            <a:r>
              <a:rPr lang="ru-RU" b="1" dirty="0"/>
              <a:t>на что обратить внимание при генерации текста</a:t>
            </a:r>
            <a:r>
              <a:rPr lang="ru-RU" dirty="0"/>
              <a:t>.</a:t>
            </a:r>
          </a:p>
          <a:p>
            <a:r>
              <a:rPr lang="ru-RU" dirty="0"/>
              <a:t>После этого выход проходит через </a:t>
            </a:r>
            <a:r>
              <a:rPr lang="ru-RU" b="1" dirty="0"/>
              <a:t>линейный слой (</a:t>
            </a:r>
            <a:r>
              <a:rPr lang="ru-RU" b="1" dirty="0" err="1"/>
              <a:t>Linear</a:t>
            </a:r>
            <a:r>
              <a:rPr lang="ru-RU" b="1" dirty="0"/>
              <a:t> Layer)</a:t>
            </a:r>
            <a:br>
              <a:rPr lang="ru-RU" dirty="0"/>
            </a:br>
            <a:r>
              <a:rPr lang="ru-RU" dirty="0"/>
              <a:t>и </a:t>
            </a:r>
            <a:r>
              <a:rPr lang="ru-RU" b="1" dirty="0" err="1"/>
              <a:t>Softmax</a:t>
            </a:r>
            <a:r>
              <a:rPr lang="ru-RU" dirty="0"/>
              <a:t>, который превращает результат в </a:t>
            </a:r>
            <a:r>
              <a:rPr lang="ru-RU" b="1" dirty="0"/>
              <a:t>вероятности слов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442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Декодер работает </a:t>
            </a:r>
            <a:r>
              <a:rPr lang="ru-RU" b="1" dirty="0" err="1"/>
              <a:t>авторегрессионно</a:t>
            </a:r>
            <a:r>
              <a:rPr lang="ru-RU" b="1" dirty="0"/>
              <a:t> (</a:t>
            </a:r>
            <a:r>
              <a:rPr lang="ru-RU" b="1" dirty="0" err="1"/>
              <a:t>Autoregressive</a:t>
            </a:r>
            <a:r>
              <a:rPr lang="ru-RU" b="1" dirty="0"/>
              <a:t>)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он берет </a:t>
            </a:r>
            <a:r>
              <a:rPr lang="ru-RU" b="1" dirty="0"/>
              <a:t>предыдущие выходы</a:t>
            </a:r>
            <a:r>
              <a:rPr lang="ru-RU" dirty="0"/>
              <a:t>, </a:t>
            </a:r>
            <a:r>
              <a:rPr lang="ru-RU" b="1" dirty="0" err="1"/>
              <a:t>энкодированные</a:t>
            </a:r>
            <a:r>
              <a:rPr lang="ru-RU" b="1" dirty="0"/>
              <a:t> данные</a:t>
            </a:r>
            <a:br>
              <a:rPr lang="ru-RU" dirty="0"/>
            </a:br>
            <a:r>
              <a:rPr lang="ru-RU" dirty="0"/>
              <a:t>и </a:t>
            </a:r>
            <a:r>
              <a:rPr lang="ru-RU" b="1" dirty="0"/>
              <a:t>шаг за шагом</a:t>
            </a:r>
            <a:r>
              <a:rPr lang="ru-RU" dirty="0"/>
              <a:t> предсказывает </a:t>
            </a:r>
            <a:r>
              <a:rPr lang="ru-RU" b="1" dirty="0"/>
              <a:t>новые слова</a:t>
            </a:r>
            <a:r>
              <a:rPr lang="ru-RU" dirty="0"/>
              <a:t>.</a:t>
            </a:r>
          </a:p>
          <a:p>
            <a:r>
              <a:rPr lang="ru-RU" dirty="0"/>
              <a:t>Процесс </a:t>
            </a:r>
            <a:r>
              <a:rPr lang="ru-RU" b="1" dirty="0"/>
              <a:t>остановится</a:t>
            </a:r>
            <a:r>
              <a:rPr lang="ru-RU" dirty="0"/>
              <a:t>, когда декодер </a:t>
            </a:r>
            <a:r>
              <a:rPr lang="ru-RU" b="1" dirty="0"/>
              <a:t>сгенерирует токен окончания (End </a:t>
            </a:r>
            <a:r>
              <a:rPr lang="ru-RU" b="1" dirty="0" err="1"/>
              <a:t>Token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Теперь давайте разберем </a:t>
            </a:r>
            <a:r>
              <a:rPr lang="ru-RU" b="1" dirty="0"/>
              <a:t>этапы декодирования</a:t>
            </a:r>
            <a:r>
              <a:rPr lang="ru-RU" dirty="0"/>
              <a:t>!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478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Output Embedding &amp; Positional Encoding</a:t>
            </a:r>
          </a:p>
          <a:p>
            <a:r>
              <a:rPr lang="ru-RU" dirty="0"/>
              <a:t>📌 Декодер берет свое </a:t>
            </a:r>
            <a:r>
              <a:rPr lang="ru-RU" b="1" dirty="0"/>
              <a:t>входное слово</a:t>
            </a:r>
            <a:r>
              <a:rPr lang="ru-RU" dirty="0"/>
              <a:t> и проходит через:</a:t>
            </a:r>
            <a:br>
              <a:rPr lang="ru-RU" dirty="0"/>
            </a:br>
            <a:r>
              <a:rPr lang="ru-RU" dirty="0"/>
              <a:t>✅ </a:t>
            </a:r>
            <a:r>
              <a:rPr lang="en-US" b="1" dirty="0"/>
              <a:t>Embedding Layer</a:t>
            </a:r>
            <a:r>
              <a:rPr lang="en-US" dirty="0"/>
              <a:t> → </a:t>
            </a:r>
            <a:r>
              <a:rPr lang="ru-RU" dirty="0"/>
              <a:t>преобразует слово в </a:t>
            </a:r>
            <a:r>
              <a:rPr lang="ru-RU" b="1" dirty="0"/>
              <a:t>векторное представление</a:t>
            </a:r>
            <a:br>
              <a:rPr lang="ru-RU" dirty="0"/>
            </a:br>
            <a:r>
              <a:rPr lang="ru-RU" dirty="0"/>
              <a:t>✅ </a:t>
            </a:r>
            <a:r>
              <a:rPr lang="en-US" b="1" dirty="0"/>
              <a:t>Positional Encoding Layer</a:t>
            </a:r>
            <a:r>
              <a:rPr lang="en-US" dirty="0"/>
              <a:t> → </a:t>
            </a:r>
            <a:r>
              <a:rPr lang="ru-RU" dirty="0"/>
              <a:t>добавляет информацию о позиции слова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748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Декодер является </a:t>
            </a:r>
            <a:r>
              <a:rPr lang="ru-RU" b="1" dirty="0" err="1"/>
              <a:t>авторегрессионным</a:t>
            </a:r>
            <a:r>
              <a:rPr lang="ru-RU" dirty="0"/>
              <a:t>, то есть он </a:t>
            </a:r>
            <a:r>
              <a:rPr lang="ru-RU" b="1" dirty="0"/>
              <a:t>генерирует последовательность слова за словом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Следовательно, необходимо </a:t>
            </a:r>
            <a:r>
              <a:rPr lang="ru-RU" b="1" dirty="0"/>
              <a:t>предотвратить его доступ к будущим токенам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72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при вычислении коэффициентов внимания для слова "</a:t>
            </a:r>
            <a:r>
              <a:rPr lang="ru-RU" dirty="0" err="1"/>
              <a:t>am</a:t>
            </a:r>
            <a:r>
              <a:rPr lang="ru-RU" dirty="0"/>
              <a:t>" </a:t>
            </a:r>
            <a:r>
              <a:rPr lang="ru-RU" b="1" dirty="0"/>
              <a:t>декодер не должен иметь доступ к слову "</a:t>
            </a:r>
            <a:r>
              <a:rPr lang="ru-RU" b="1" dirty="0" err="1"/>
              <a:t>fine</a:t>
            </a:r>
            <a:r>
              <a:rPr lang="ru-RU" b="1" dirty="0"/>
              <a:t>"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поскольку "</a:t>
            </a:r>
            <a:r>
              <a:rPr lang="ru-RU" dirty="0" err="1"/>
              <a:t>fine</a:t>
            </a:r>
            <a:r>
              <a:rPr lang="ru-RU" dirty="0"/>
              <a:t>" — это </a:t>
            </a:r>
            <a:r>
              <a:rPr lang="ru-RU" b="1" dirty="0"/>
              <a:t>будущее слово</a:t>
            </a:r>
            <a:r>
              <a:rPr lang="ru-RU" dirty="0"/>
              <a:t>, которое будет сгенерировано </a:t>
            </a:r>
            <a:r>
              <a:rPr lang="ru-RU" b="1" dirty="0"/>
              <a:t>после</a:t>
            </a:r>
            <a:r>
              <a:rPr lang="ru-RU" dirty="0"/>
              <a:t> "</a:t>
            </a:r>
            <a:r>
              <a:rPr lang="ru-RU" dirty="0" err="1"/>
              <a:t>am</a:t>
            </a:r>
            <a:r>
              <a:rPr lang="ru-RU" dirty="0"/>
              <a:t>".</a:t>
            </a:r>
            <a:br>
              <a:rPr lang="ru-RU" dirty="0"/>
            </a:br>
            <a:r>
              <a:rPr lang="ru-RU" dirty="0"/>
              <a:t>Слово "</a:t>
            </a:r>
            <a:r>
              <a:rPr lang="ru-RU" dirty="0" err="1"/>
              <a:t>am</a:t>
            </a:r>
            <a:r>
              <a:rPr lang="ru-RU" dirty="0"/>
              <a:t>" должно иметь доступ </a:t>
            </a:r>
            <a:r>
              <a:rPr lang="ru-RU" b="1" dirty="0"/>
              <a:t>только к самому себе и ко всем предыдущим словам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правило справедливо для </a:t>
            </a:r>
            <a:r>
              <a:rPr lang="ru-RU" b="1" dirty="0"/>
              <a:t>каждого слова в последовательности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оно </a:t>
            </a:r>
            <a:r>
              <a:rPr lang="ru-RU" b="1" dirty="0"/>
              <a:t>может учитывать только предшествующие слова, но не последующие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Поэтому необходимо ввести механизм, который </a:t>
            </a:r>
            <a:r>
              <a:rPr lang="ru-RU" b="1" dirty="0"/>
              <a:t>запрещает декодеру вычислять коэффициенты внимания для будущих слов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Этот метод называется </a:t>
            </a:r>
            <a:r>
              <a:rPr lang="ru-RU" b="1" dirty="0"/>
              <a:t>маскирование (</a:t>
            </a:r>
            <a:r>
              <a:rPr lang="ru-RU" b="1" dirty="0" err="1"/>
              <a:t>masking</a:t>
            </a:r>
            <a:r>
              <a:rPr lang="ru-RU" b="1" dirty="0"/>
              <a:t>)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91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Как работает маскирование?</a:t>
            </a:r>
            <a:br>
              <a:rPr lang="ru-RU" dirty="0"/>
            </a:br>
            <a:r>
              <a:rPr lang="ru-RU" dirty="0"/>
              <a:t>Чтобы </a:t>
            </a:r>
            <a:r>
              <a:rPr lang="ru-RU" b="1" dirty="0"/>
              <a:t>предотвратить декодер от просмотра будущих токенов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необходимо </a:t>
            </a:r>
            <a:r>
              <a:rPr lang="ru-RU" b="1" dirty="0"/>
              <a:t>добавить маску "заглядывания вперед" (</a:t>
            </a:r>
            <a:r>
              <a:rPr lang="ru-RU" b="1" dirty="0" err="1"/>
              <a:t>look-ahead</a:t>
            </a:r>
            <a:r>
              <a:rPr lang="ru-RU" b="1" dirty="0"/>
              <a:t> </a:t>
            </a:r>
            <a:r>
              <a:rPr lang="ru-RU" b="1" dirty="0" err="1"/>
              <a:t>mask</a:t>
            </a:r>
            <a:r>
              <a:rPr lang="ru-RU" b="1" dirty="0"/>
              <a:t>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Эта маска </a:t>
            </a:r>
            <a:r>
              <a:rPr lang="ru-RU" b="1" dirty="0"/>
              <a:t>добавляется перед вычислением </a:t>
            </a:r>
            <a:r>
              <a:rPr lang="ru-RU" b="1" dirty="0" err="1"/>
              <a:t>softmax</a:t>
            </a:r>
            <a:r>
              <a:rPr lang="ru-RU" dirty="0"/>
              <a:t> и после масштабирования оценок внимания.</a:t>
            </a:r>
            <a:br>
              <a:rPr lang="ru-RU" dirty="0"/>
            </a:br>
            <a:r>
              <a:rPr lang="ru-RU" dirty="0"/>
              <a:t>Рассмотрим, как это реализуется: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/>
              <a:t>Маска — это матрица</a:t>
            </a:r>
            <a:r>
              <a:rPr lang="ru-RU" dirty="0"/>
              <a:t> такого же размера, как матрица оценок внимания.</a:t>
            </a:r>
            <a:br>
              <a:rPr lang="ru-RU" dirty="0"/>
            </a:br>
            <a:r>
              <a:rPr lang="ru-RU" dirty="0"/>
              <a:t>✅ Она </a:t>
            </a:r>
            <a:r>
              <a:rPr lang="ru-RU" b="1" dirty="0"/>
              <a:t>заполняется нулями и значениями −∞ (минус бесконечность)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Когда мы </a:t>
            </a:r>
            <a:r>
              <a:rPr lang="ru-RU" b="1" dirty="0"/>
              <a:t>добавляем эту маску</a:t>
            </a:r>
            <a:r>
              <a:rPr lang="ru-RU" dirty="0"/>
              <a:t> к матрице масштабированных оценок внимания,</a:t>
            </a:r>
            <a:br>
              <a:rPr lang="ru-RU" dirty="0"/>
            </a:br>
            <a:r>
              <a:rPr lang="ru-RU" dirty="0"/>
              <a:t>в ее верхнем правом треугольнике появляются </a:t>
            </a:r>
            <a:r>
              <a:rPr lang="ru-RU" b="1" dirty="0"/>
              <a:t>значения −∞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981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применения </a:t>
            </a:r>
            <a:r>
              <a:rPr lang="ru-RU" b="1" dirty="0" err="1"/>
              <a:t>softmax</a:t>
            </a:r>
            <a:r>
              <a:rPr lang="ru-RU" dirty="0"/>
              <a:t> к этим значениям:</a:t>
            </a:r>
            <a:br>
              <a:rPr lang="ru-RU" dirty="0"/>
            </a:br>
            <a:r>
              <a:rPr lang="ru-RU" dirty="0"/>
              <a:t>✅ Все </a:t>
            </a:r>
            <a:r>
              <a:rPr lang="ru-RU" b="1" dirty="0"/>
              <a:t>"−∞" превращаются в нулевые вероятности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✅ Таким образом, </a:t>
            </a:r>
            <a:r>
              <a:rPr lang="ru-RU" b="1" dirty="0"/>
              <a:t>модель полностью игнорирует будущие слова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Для слова "</a:t>
            </a:r>
            <a:r>
              <a:rPr lang="ru-RU" dirty="0" err="1"/>
              <a:t>am</a:t>
            </a:r>
            <a:r>
              <a:rPr lang="ru-RU" dirty="0"/>
              <a:t>" доступны только </a:t>
            </a:r>
            <a:r>
              <a:rPr lang="ru-RU" b="1" dirty="0"/>
              <a:t>само слово "</a:t>
            </a:r>
            <a:r>
              <a:rPr lang="ru-RU" b="1" dirty="0" err="1"/>
              <a:t>am</a:t>
            </a:r>
            <a:r>
              <a:rPr lang="ru-RU" b="1" dirty="0"/>
              <a:t>" и все слова перед ним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Слово "</a:t>
            </a:r>
            <a:r>
              <a:rPr lang="ru-RU" dirty="0" err="1"/>
              <a:t>fine</a:t>
            </a:r>
            <a:r>
              <a:rPr lang="ru-RU" dirty="0"/>
              <a:t>" получает вероятность </a:t>
            </a:r>
            <a:r>
              <a:rPr lang="ru-RU" b="1" dirty="0"/>
              <a:t>0</a:t>
            </a:r>
            <a:r>
              <a:rPr lang="ru-RU" dirty="0"/>
              <a:t>, так как это </a:t>
            </a:r>
            <a:r>
              <a:rPr lang="ru-RU" b="1" dirty="0"/>
              <a:t>будущее слово</a:t>
            </a:r>
            <a:r>
              <a:rPr lang="ru-RU" dirty="0"/>
              <a:t>, и его нельзя учитывать.</a:t>
            </a:r>
            <a:br>
              <a:rPr lang="ru-RU" dirty="0"/>
            </a:br>
            <a:r>
              <a:rPr lang="ru-RU" dirty="0"/>
              <a:t>Это маскирование — </a:t>
            </a:r>
            <a:r>
              <a:rPr lang="ru-RU" b="1" dirty="0"/>
              <a:t>единственное различие</a:t>
            </a:r>
            <a:r>
              <a:rPr lang="ru-RU" dirty="0"/>
              <a:t> между вычислением внимания</a:t>
            </a:r>
            <a:br>
              <a:rPr lang="ru-RU" dirty="0"/>
            </a:br>
            <a:r>
              <a:rPr lang="ru-RU" dirty="0"/>
              <a:t>в </a:t>
            </a:r>
            <a:r>
              <a:rPr lang="ru-RU" b="1" dirty="0"/>
              <a:t>первом многоголовом механизме внимания</a:t>
            </a:r>
            <a:r>
              <a:rPr lang="ru-RU" dirty="0"/>
              <a:t> в декодере и стандартным вниманием.</a:t>
            </a:r>
            <a:br>
              <a:rPr lang="ru-RU" dirty="0"/>
            </a:br>
            <a:r>
              <a:rPr lang="ru-RU" dirty="0"/>
              <a:t>При этом </a:t>
            </a:r>
            <a:r>
              <a:rPr lang="ru-RU" b="1" dirty="0"/>
              <a:t>маскирование применяется ко всем головам внимания</a:t>
            </a:r>
            <a:r>
              <a:rPr lang="ru-RU" dirty="0"/>
              <a:t> перед объединением их выходов</a:t>
            </a:r>
            <a:br>
              <a:rPr lang="ru-RU" dirty="0"/>
            </a:br>
            <a:r>
              <a:rPr lang="ru-RU" dirty="0"/>
              <a:t>и передачей результата через линейный слой для дальнейшей обработки.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733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Выход этого слоя представляет собой </a:t>
            </a:r>
            <a:r>
              <a:rPr lang="ru-RU" b="1" dirty="0"/>
              <a:t>маскированный вектор выхода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который содержит информацию о том, </a:t>
            </a:r>
            <a:r>
              <a:rPr lang="ru-RU" b="1" dirty="0"/>
              <a:t>как модель должна уделять внимание входным данным декодера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1049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Второй слой многоголового внимания (между </a:t>
            </a:r>
            <a:r>
              <a:rPr lang="ru-RU" b="1" dirty="0" err="1"/>
              <a:t>энкодером</a:t>
            </a:r>
            <a:r>
              <a:rPr lang="ru-RU" b="1" dirty="0"/>
              <a:t> и декодером)</a:t>
            </a:r>
          </a:p>
          <a:p>
            <a:r>
              <a:rPr lang="ru-RU" b="1" dirty="0"/>
              <a:t>12:51</a:t>
            </a:r>
            <a:br>
              <a:rPr lang="ru-RU" dirty="0"/>
            </a:br>
            <a:r>
              <a:rPr lang="ru-RU" dirty="0"/>
              <a:t>Теперь разберем </a:t>
            </a:r>
            <a:r>
              <a:rPr lang="ru-RU" b="1" dirty="0"/>
              <a:t>второй механизм многоголового внимания в декодере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Здесь </a:t>
            </a:r>
            <a:r>
              <a:rPr lang="ru-RU" b="1" dirty="0"/>
              <a:t>используются выходы </a:t>
            </a:r>
            <a:r>
              <a:rPr lang="ru-RU" b="1" dirty="0" err="1"/>
              <a:t>энкодера</a:t>
            </a:r>
            <a:r>
              <a:rPr lang="ru-RU" dirty="0"/>
              <a:t> для помощи декодеру в генерации слов.</a:t>
            </a:r>
            <a:br>
              <a:rPr lang="ru-RU" dirty="0"/>
            </a:br>
            <a:r>
              <a:rPr lang="ru-RU" dirty="0"/>
              <a:t>📌 В этом механизме: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 err="1"/>
              <a:t>Queries</a:t>
            </a:r>
            <a:r>
              <a:rPr lang="ru-RU" b="1" dirty="0"/>
              <a:t> (Запросы)</a:t>
            </a:r>
            <a:r>
              <a:rPr lang="ru-RU" dirty="0"/>
              <a:t> — это </a:t>
            </a:r>
            <a:r>
              <a:rPr lang="ru-RU" b="1" dirty="0"/>
              <a:t>выход первого слоя внимания в декодере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 err="1"/>
              <a:t>Keys</a:t>
            </a:r>
            <a:r>
              <a:rPr lang="ru-RU" b="1" dirty="0"/>
              <a:t> (Ключи)</a:t>
            </a:r>
            <a:r>
              <a:rPr lang="ru-RU" dirty="0"/>
              <a:t> — это </a:t>
            </a:r>
            <a:r>
              <a:rPr lang="ru-RU" b="1" dirty="0"/>
              <a:t>выход </a:t>
            </a:r>
            <a:r>
              <a:rPr lang="ru-RU" b="1" dirty="0" err="1"/>
              <a:t>энкодера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 err="1"/>
              <a:t>Values</a:t>
            </a:r>
            <a:r>
              <a:rPr lang="ru-RU" b="1" dirty="0"/>
              <a:t> (Значения)</a:t>
            </a:r>
            <a:r>
              <a:rPr lang="ru-RU" dirty="0"/>
              <a:t> — это </a:t>
            </a:r>
            <a:r>
              <a:rPr lang="ru-RU" b="1" dirty="0"/>
              <a:t>также выход </a:t>
            </a:r>
            <a:r>
              <a:rPr lang="ru-RU" b="1" dirty="0" err="1"/>
              <a:t>энкодера</a:t>
            </a:r>
            <a:r>
              <a:rPr lang="ru-RU" dirty="0"/>
              <a:t>.</a:t>
            </a:r>
          </a:p>
          <a:p>
            <a:br>
              <a:rPr lang="ru-RU" dirty="0"/>
            </a:br>
            <a:r>
              <a:rPr lang="ru-RU" dirty="0"/>
              <a:t>Этот процесс позволяет </a:t>
            </a:r>
            <a:r>
              <a:rPr lang="ru-RU" b="1" dirty="0"/>
              <a:t>сопоставить входную последовательность (из </a:t>
            </a:r>
            <a:r>
              <a:rPr lang="ru-RU" b="1" dirty="0" err="1"/>
              <a:t>энкодера</a:t>
            </a:r>
            <a:r>
              <a:rPr lang="ru-RU" b="1" dirty="0"/>
              <a:t>) с выходной последовательностью (из декодера)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Таким образом, </a:t>
            </a:r>
            <a:r>
              <a:rPr lang="ru-RU" b="1" dirty="0"/>
              <a:t>декодер может решить, какие входные слова являются наиболее релевантными</a:t>
            </a:r>
            <a:br>
              <a:rPr lang="ru-RU" dirty="0"/>
            </a:br>
            <a:r>
              <a:rPr lang="ru-RU" dirty="0"/>
              <a:t>и какие слова из </a:t>
            </a:r>
            <a:r>
              <a:rPr lang="ru-RU" dirty="0" err="1"/>
              <a:t>энкодера</a:t>
            </a:r>
            <a:r>
              <a:rPr lang="ru-RU" dirty="0"/>
              <a:t> следует учитывать при генерации ответа.</a:t>
            </a:r>
            <a:br>
              <a:rPr lang="ru-RU" dirty="0"/>
            </a:br>
            <a:r>
              <a:rPr lang="ru-RU" dirty="0"/>
              <a:t>Выход второго слоя многоголового внимания </a:t>
            </a:r>
            <a:r>
              <a:rPr lang="ru-RU" b="1" dirty="0"/>
              <a:t>передается в точечную (</a:t>
            </a:r>
            <a:r>
              <a:rPr lang="ru-RU" b="1" dirty="0" err="1"/>
              <a:t>point-wise</a:t>
            </a:r>
            <a:r>
              <a:rPr lang="ru-RU" b="1" dirty="0"/>
              <a:t>) </a:t>
            </a:r>
            <a:r>
              <a:rPr lang="ru-RU" b="1" dirty="0" err="1"/>
              <a:t>полносвязную</a:t>
            </a:r>
            <a:r>
              <a:rPr lang="ru-RU" b="1" dirty="0"/>
              <a:t> сеть</a:t>
            </a:r>
            <a:br>
              <a:rPr lang="ru-RU" dirty="0"/>
            </a:br>
            <a:r>
              <a:rPr lang="ru-RU" dirty="0"/>
              <a:t>для дальнейшей обработки.</a:t>
            </a:r>
            <a:br>
              <a:rPr lang="ru-RU" dirty="0"/>
            </a:br>
            <a:r>
              <a:rPr lang="ru-RU" dirty="0"/>
              <a:t>Наконец, выход финального </a:t>
            </a:r>
            <a:r>
              <a:rPr lang="ru-RU" dirty="0" err="1"/>
              <a:t>полносвязного</a:t>
            </a:r>
            <a:r>
              <a:rPr lang="ru-RU" dirty="0"/>
              <a:t> слоя </a:t>
            </a:r>
            <a:r>
              <a:rPr lang="ru-RU" b="1" dirty="0"/>
              <a:t>становится частью окончательного представления,</a:t>
            </a:r>
            <a:br>
              <a:rPr lang="ru-RU" b="1" dirty="0"/>
            </a:br>
            <a:r>
              <a:rPr lang="ru-RU" b="1" dirty="0"/>
              <a:t>которое используется для предсказания следующего слова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316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Линейный классификатор</a:t>
            </a:r>
            <a:br>
              <a:rPr lang="ru-RU" dirty="0"/>
            </a:br>
            <a:r>
              <a:rPr lang="ru-RU" dirty="0"/>
              <a:t>После финального </a:t>
            </a:r>
            <a:r>
              <a:rPr lang="ru-RU" b="1" dirty="0"/>
              <a:t>линейного слоя</a:t>
            </a:r>
            <a:r>
              <a:rPr lang="ru-RU" dirty="0"/>
              <a:t>, который </a:t>
            </a:r>
            <a:r>
              <a:rPr lang="ru-RU" b="1" dirty="0"/>
              <a:t>играет роль классификатора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Размер выходного слоя </a:t>
            </a:r>
            <a:r>
              <a:rPr lang="ru-RU" b="1" dirty="0"/>
              <a:t>соответствует количеству классов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то есть количеству возможных слов, которые может предсказать модель.</a:t>
            </a:r>
            <a:br>
              <a:rPr lang="ru-RU" dirty="0"/>
            </a:br>
            <a:r>
              <a:rPr lang="ru-RU" dirty="0"/>
              <a:t>Например, если у вас </a:t>
            </a:r>
            <a:r>
              <a:rPr lang="ru-RU" b="1" dirty="0"/>
              <a:t>10 000 возможных слов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то выход классификатора будет иметь размер </a:t>
            </a:r>
            <a:r>
              <a:rPr lang="ru-RU" b="1" dirty="0"/>
              <a:t>10 000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Выход классификатора затем передается в </a:t>
            </a:r>
            <a:r>
              <a:rPr lang="ru-RU" b="1" dirty="0"/>
              <a:t>слой </a:t>
            </a:r>
            <a:r>
              <a:rPr lang="ru-RU" b="1" dirty="0" err="1"/>
              <a:t>softmax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Слой </a:t>
            </a:r>
            <a:r>
              <a:rPr lang="ru-RU" b="1" dirty="0" err="1"/>
              <a:t>softmax</a:t>
            </a:r>
            <a:r>
              <a:rPr lang="ru-RU" dirty="0"/>
              <a:t> преобразует значения в </a:t>
            </a:r>
            <a:r>
              <a:rPr lang="ru-RU" b="1" dirty="0"/>
              <a:t>вероятности от 0 до 1</a:t>
            </a:r>
            <a:r>
              <a:rPr lang="ru-RU" dirty="0"/>
              <a:t> для каждого слова.</a:t>
            </a:r>
            <a:br>
              <a:rPr lang="ru-RU" dirty="0"/>
            </a:br>
            <a:r>
              <a:rPr lang="ru-RU" dirty="0"/>
              <a:t>📌 Мы берем </a:t>
            </a:r>
            <a:r>
              <a:rPr lang="ru-RU" b="1" dirty="0"/>
              <a:t>индекс слова с наибольшей вероятностью</a:t>
            </a:r>
            <a:r>
              <a:rPr lang="ru-RU" dirty="0"/>
              <a:t> —</a:t>
            </a:r>
            <a:br>
              <a:rPr lang="ru-RU" dirty="0"/>
            </a:br>
            <a:r>
              <a:rPr lang="ru-RU" dirty="0"/>
              <a:t>это и есть </a:t>
            </a:r>
            <a:r>
              <a:rPr lang="ru-RU" b="1" dirty="0"/>
              <a:t>предсказанное слово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Затем </a:t>
            </a:r>
            <a:r>
              <a:rPr lang="ru-RU" b="1" dirty="0"/>
              <a:t>декодер берет это слово</a:t>
            </a:r>
            <a:r>
              <a:rPr lang="ru-RU" dirty="0"/>
              <a:t>, добавляет его </a:t>
            </a:r>
            <a:r>
              <a:rPr lang="ru-RU" b="1" dirty="0"/>
              <a:t>в список входов</a:t>
            </a:r>
            <a:br>
              <a:rPr lang="ru-RU" dirty="0"/>
            </a:br>
            <a:r>
              <a:rPr lang="ru-RU" dirty="0"/>
              <a:t>и </a:t>
            </a:r>
            <a:r>
              <a:rPr lang="ru-RU" b="1" dirty="0"/>
              <a:t>продолжает процесс декодирования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Процесс повторяется </a:t>
            </a:r>
            <a:r>
              <a:rPr lang="ru-RU" b="1" dirty="0"/>
              <a:t>до тех пор, пока не будет предсказан токен конца последовательности (&lt;END&gt;).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90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C8205-D4E7-61F3-0F1E-3BF9FAD0B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C35B0A1-ED2A-A8DE-206F-DA104B8B7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D7939BA-6CBD-5AA4-DCFB-B563B49F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Окей, давайте сделаем историю интересной: </a:t>
            </a:r>
            <a:br>
              <a:rPr lang="ru-RU" dirty="0"/>
            </a:br>
            <a:r>
              <a:rPr lang="ru-RU" dirty="0"/>
              <a:t>"Когда инопланетяне вторглись на Землю и начали её колонизацию, определённая группа существ стала манипулировать обществом, используя</a:t>
            </a:r>
            <a:br>
              <a:rPr lang="ru-RU" dirty="0"/>
            </a:br>
            <a:r>
              <a:rPr lang="ru-RU" dirty="0"/>
              <a:t>влияние элиты, чтобы держать людей под контролем."</a:t>
            </a:r>
            <a:br>
              <a:rPr lang="ru-RU" dirty="0"/>
            </a:br>
            <a:r>
              <a:rPr lang="ru-RU" dirty="0"/>
              <a:t>Кстати, я это не придумал!</a:t>
            </a:r>
            <a:br>
              <a:rPr lang="ru-RU" dirty="0"/>
            </a:br>
            <a:r>
              <a:rPr lang="ru-RU" dirty="0"/>
              <a:t>Этот текст был сгенерирован GPT-2 от OpenAI.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696C86-A351-F8E6-4629-3584ABC26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7061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Как глубина декодера влияет на модель?</a:t>
            </a:r>
            <a:br>
              <a:rPr lang="ru-RU" dirty="0"/>
            </a:br>
            <a:r>
              <a:rPr lang="ru-RU" dirty="0"/>
              <a:t>Декодер может </a:t>
            </a:r>
            <a:r>
              <a:rPr lang="ru-RU" b="1" dirty="0"/>
              <a:t>состоять из нескольких (n) слоев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где каждый слой получает: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/>
              <a:t>выходы </a:t>
            </a:r>
            <a:r>
              <a:rPr lang="ru-RU" b="1" dirty="0" err="1"/>
              <a:t>энкодера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/>
              <a:t>выходы предыдущего слоя декодера</a:t>
            </a:r>
            <a:br>
              <a:rPr lang="ru-RU" dirty="0"/>
            </a:br>
            <a:r>
              <a:rPr lang="ru-RU" dirty="0"/>
              <a:t>📌 </a:t>
            </a:r>
            <a:r>
              <a:rPr lang="ru-RU" b="1" dirty="0"/>
              <a:t>Глубокие декодеры</a:t>
            </a:r>
            <a:r>
              <a:rPr lang="ru-RU" dirty="0"/>
              <a:t> позволяют модели </a:t>
            </a:r>
            <a:r>
              <a:rPr lang="ru-RU" b="1" dirty="0"/>
              <a:t>изучать более сложные зависимости</a:t>
            </a:r>
            <a:br>
              <a:rPr lang="ru-RU" dirty="0"/>
            </a:br>
            <a:r>
              <a:rPr lang="ru-RU" dirty="0"/>
              <a:t>и </a:t>
            </a:r>
            <a:r>
              <a:rPr lang="ru-RU" b="1" dirty="0"/>
              <a:t>извлекать комбинации различных типов внимания (</a:t>
            </a:r>
            <a:r>
              <a:rPr lang="ru-RU" b="1" dirty="0" err="1"/>
              <a:t>attention</a:t>
            </a:r>
            <a:r>
              <a:rPr lang="ru-RU" b="1" dirty="0"/>
              <a:t> </a:t>
            </a:r>
            <a:r>
              <a:rPr lang="ru-RU" b="1" dirty="0" err="1"/>
              <a:t>heads</a:t>
            </a:r>
            <a:r>
              <a:rPr lang="ru-RU" b="1" dirty="0"/>
              <a:t>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может </a:t>
            </a:r>
            <a:r>
              <a:rPr lang="ru-RU" b="1" dirty="0"/>
              <a:t>значительно повысить предсказательную способность модели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2726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Преимущества трансформеров</a:t>
            </a:r>
          </a:p>
          <a:p>
            <a:br>
              <a:rPr lang="ru-RU" dirty="0"/>
            </a:br>
            <a:r>
              <a:rPr lang="ru-RU" dirty="0"/>
              <a:t>Вот так работают </a:t>
            </a:r>
            <a:r>
              <a:rPr lang="ru-RU" b="1" dirty="0"/>
              <a:t>трансформеры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Они используют </a:t>
            </a:r>
            <a:r>
              <a:rPr lang="ru-RU" b="1" dirty="0"/>
              <a:t>мощь механизма внимания (</a:t>
            </a:r>
            <a:r>
              <a:rPr lang="ru-RU" b="1" dirty="0" err="1"/>
              <a:t>attention</a:t>
            </a:r>
            <a:r>
              <a:rPr lang="ru-RU" b="1" dirty="0"/>
              <a:t>) </a:t>
            </a:r>
            <a:r>
              <a:rPr lang="ru-RU" dirty="0"/>
              <a:t>для </a:t>
            </a:r>
            <a:r>
              <a:rPr lang="ru-RU" b="1" dirty="0"/>
              <a:t>более точных предсказаний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Рекуррентные нейронные сети (</a:t>
            </a:r>
            <a:r>
              <a:rPr lang="ru-RU" b="1" dirty="0"/>
              <a:t>RNN</a:t>
            </a:r>
            <a:r>
              <a:rPr lang="ru-RU" dirty="0"/>
              <a:t>) пытаются достичь того же, но они </a:t>
            </a:r>
            <a:r>
              <a:rPr lang="ru-RU" b="1" dirty="0"/>
              <a:t>страдают от проблемы "кратковременной памяти" (</a:t>
            </a:r>
            <a:r>
              <a:rPr lang="ru-RU" b="1" dirty="0" err="1"/>
              <a:t>short-term</a:t>
            </a:r>
            <a:r>
              <a:rPr lang="ru-RU" b="1" dirty="0"/>
              <a:t> </a:t>
            </a:r>
            <a:r>
              <a:rPr lang="ru-RU" b="1" dirty="0" err="1"/>
              <a:t>memory</a:t>
            </a:r>
            <a:r>
              <a:rPr lang="ru-RU" b="1" dirty="0"/>
              <a:t>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Поэтому </a:t>
            </a:r>
            <a:r>
              <a:rPr lang="ru-RU" b="1" dirty="0"/>
              <a:t>трансформеры работают лучше</a:t>
            </a:r>
            <a:r>
              <a:rPr lang="ru-RU" dirty="0"/>
              <a:t>, особенно при </a:t>
            </a:r>
            <a:r>
              <a:rPr lang="ru-RU" b="1" dirty="0"/>
              <a:t>кодировании и генерации длинных последовательностей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510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Благодаря </a:t>
            </a:r>
            <a:r>
              <a:rPr lang="ru-RU" b="1" dirty="0"/>
              <a:t>архитектуре трансформеров</a:t>
            </a:r>
            <a:br>
              <a:rPr lang="ru-RU" dirty="0"/>
            </a:br>
            <a:r>
              <a:rPr lang="ru-RU" dirty="0"/>
              <a:t>индустрия </a:t>
            </a:r>
            <a:r>
              <a:rPr lang="ru-RU" b="1" dirty="0"/>
              <a:t>обработки естественного языка (NLP)</a:t>
            </a:r>
            <a:r>
              <a:rPr lang="ru-RU" dirty="0"/>
              <a:t> теперь достигает </a:t>
            </a:r>
            <a:r>
              <a:rPr lang="ru-RU" b="1" dirty="0"/>
              <a:t>беспрецедентных результатов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21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Окей, модель немного мрачная, но что интересно —</a:t>
            </a:r>
            <a:r>
              <a:rPr lang="en-US" dirty="0"/>
              <a:t> </a:t>
            </a:r>
            <a:r>
              <a:rPr lang="ru-RU" dirty="0"/>
              <a:t>это то, как она работает.</a:t>
            </a:r>
            <a:br>
              <a:rPr lang="ru-RU" dirty="0"/>
            </a:br>
            <a:r>
              <a:rPr lang="ru-RU" dirty="0"/>
              <a:t>Она генерирует текст слово за словом</a:t>
            </a:r>
            <a:r>
              <a:rPr lang="en-US" dirty="0"/>
              <a:t> </a:t>
            </a:r>
            <a:r>
              <a:rPr lang="ru-RU" dirty="0"/>
              <a:t>и может "обращать внимание" на релевантные слова.</a:t>
            </a:r>
            <a:br>
              <a:rPr lang="ru-RU" dirty="0"/>
            </a:br>
            <a:r>
              <a:rPr lang="ru-RU" dirty="0"/>
              <a:t>Какие слова важны — модель обучается</a:t>
            </a:r>
            <a:r>
              <a:rPr lang="en-US" dirty="0"/>
              <a:t> </a:t>
            </a:r>
            <a:r>
              <a:rPr lang="ru-RU" dirty="0"/>
              <a:t>определять с помощью обратного распространения ошибки.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00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контекста для обращения к предыдущей информации ограничено, поэтому, когда текст становится длиннее, RNN не могут получить доступ к словам, сгенерированным ранее в последовательности.</a:t>
            </a:r>
            <a:br>
              <a:rPr lang="ru-RU" dirty="0"/>
            </a:br>
            <a:r>
              <a:rPr lang="ru-RU" dirty="0"/>
              <a:t>Это также верно для GRU и LSTM, хотя у них больше возможностей для хранения долгосрочной информации.</a:t>
            </a:r>
            <a:br>
              <a:rPr lang="ru-RU" dirty="0"/>
            </a:br>
            <a:r>
              <a:rPr lang="ru-RU" dirty="0"/>
              <a:t>Таким образом, они имеют большее окно контекста.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433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Механизм внимания, теоретически и при наличии достаточных вычислительных ресурсов, обладает </a:t>
            </a:r>
            <a:r>
              <a:rPr lang="ru-RU" b="1" dirty="0"/>
              <a:t>бесконечным окном контекста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означает, что он может учитывать </a:t>
            </a:r>
            <a:r>
              <a:rPr lang="ru-RU" b="1" dirty="0"/>
              <a:t>весь текст</a:t>
            </a:r>
            <a:r>
              <a:rPr lang="ru-RU" dirty="0"/>
              <a:t>, а не только его часть, при генерации новых слов.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191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Этот механизм был продемонстрирован в статье </a:t>
            </a:r>
            <a:r>
              <a:rPr lang="ru-RU" i="1" dirty="0" err="1"/>
              <a:t>Attention</a:t>
            </a:r>
            <a:r>
              <a:rPr lang="ru-RU" i="1" dirty="0"/>
              <a:t> </a:t>
            </a:r>
            <a:r>
              <a:rPr lang="ru-RU" i="1" dirty="0" err="1"/>
              <a:t>Is</a:t>
            </a:r>
            <a:r>
              <a:rPr lang="ru-RU" i="1" dirty="0"/>
              <a:t> All You </a:t>
            </a:r>
            <a:r>
              <a:rPr lang="ru-RU" i="1" dirty="0" err="1"/>
              <a:t>Need</a:t>
            </a:r>
            <a:r>
              <a:rPr lang="ru-RU" dirty="0"/>
              <a:t>, где авторы представили </a:t>
            </a:r>
            <a:r>
              <a:rPr lang="ru-RU" b="1" dirty="0"/>
              <a:t>новую нейросетевую архитектуру</a:t>
            </a:r>
            <a:r>
              <a:rPr lang="ru-RU" dirty="0"/>
              <a:t> — </a:t>
            </a:r>
            <a:r>
              <a:rPr lang="ru-RU" b="1" dirty="0"/>
              <a:t>трансформеры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модель типа "кодировщик-декодер", основанная на механизме внимания.</a:t>
            </a:r>
            <a:br>
              <a:rPr lang="ru-RU" dirty="0"/>
            </a:br>
            <a:r>
              <a:rPr lang="ru-RU" dirty="0"/>
              <a:t>На высоком уровне процесс работает так: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Кодировщик</a:t>
            </a:r>
            <a:r>
              <a:rPr lang="ru-RU" dirty="0"/>
              <a:t> преобразует входную последовательность в </a:t>
            </a:r>
            <a:r>
              <a:rPr lang="ru-RU" b="1" dirty="0"/>
              <a:t>абстрактное непрерывное представление</a:t>
            </a:r>
            <a:r>
              <a:rPr lang="ru-RU" dirty="0"/>
              <a:t>, содержащее всю полученную информацию.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Декодер</a:t>
            </a:r>
            <a:r>
              <a:rPr lang="ru-RU" dirty="0"/>
              <a:t> затем использует это представление и </a:t>
            </a:r>
            <a:r>
              <a:rPr lang="ru-RU" b="1" dirty="0"/>
              <a:t>пошагово генерирует выходной текст</a:t>
            </a:r>
            <a:r>
              <a:rPr lang="ru-RU" dirty="0"/>
              <a:t>, принимая во внимание предыдущие выходные данные.</a:t>
            </a:r>
            <a:br>
              <a:rPr lang="ru-RU" dirty="0"/>
            </a:br>
            <a:r>
              <a:rPr lang="ru-RU" dirty="0"/>
              <a:t>Давайте разберем это на примере.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268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Разберем это на примере.</a:t>
            </a:r>
            <a:br>
              <a:rPr lang="ru-RU" dirty="0"/>
            </a:br>
            <a:r>
              <a:rPr lang="ru-RU" dirty="0"/>
              <a:t>В статье </a:t>
            </a:r>
            <a:r>
              <a:rPr lang="ru-RU" i="1" dirty="0" err="1"/>
              <a:t>Attention</a:t>
            </a:r>
            <a:r>
              <a:rPr lang="ru-RU" i="1" dirty="0"/>
              <a:t> </a:t>
            </a:r>
            <a:r>
              <a:rPr lang="ru-RU" i="1" dirty="0" err="1"/>
              <a:t>Is</a:t>
            </a:r>
            <a:r>
              <a:rPr lang="ru-RU" i="1" dirty="0"/>
              <a:t> All You </a:t>
            </a:r>
            <a:r>
              <a:rPr lang="ru-RU" i="1" dirty="0" err="1"/>
              <a:t>Need</a:t>
            </a:r>
            <a:r>
              <a:rPr lang="ru-RU" dirty="0"/>
              <a:t> </a:t>
            </a:r>
            <a:r>
              <a:rPr lang="ru-RU" dirty="0" err="1"/>
              <a:t>трансформерная</a:t>
            </a:r>
            <a:r>
              <a:rPr lang="ru-RU" dirty="0"/>
              <a:t> модель была применена к задаче </a:t>
            </a:r>
            <a:r>
              <a:rPr lang="ru-RU" b="1" dirty="0"/>
              <a:t>нейросетевого машинного перевода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 нашем случае демонстрацией работы трансформера будет </a:t>
            </a:r>
            <a:r>
              <a:rPr lang="ru-RU" b="1" dirty="0"/>
              <a:t>чат-бот для диалогов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Например, он получает на вход фразу </a:t>
            </a:r>
            <a:r>
              <a:rPr lang="ru-RU" b="1" dirty="0"/>
              <a:t>"Привет, как дела?"</a:t>
            </a:r>
            <a:br>
              <a:rPr lang="ru-RU" dirty="0"/>
            </a:br>
            <a:r>
              <a:rPr lang="ru-RU" dirty="0"/>
              <a:t>И должен сгенерировать ответ </a:t>
            </a:r>
            <a:r>
              <a:rPr lang="ru-RU" b="1" dirty="0"/>
              <a:t>"Я в порядке."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B118A-D23F-41E0-A91E-8C41AC1E763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42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53F83-3C64-4F39-29BE-EFA697AF5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88FE16-D314-C26D-FB64-9357A4E91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206DAD-B61F-CDA5-CD03-64B381E83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08C59C-E882-8D8B-1CBE-51A3F1C7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20FF85-E539-D34F-2BE4-5FDEB6CB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DB6301-777F-E77E-D651-9AB84156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77DD09-B0E7-81D5-9522-2149E6929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85AFF5-D9A2-3262-9125-094F875F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B09D39-25B3-874B-3005-CF5FD610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E5B941-AADF-B4CC-33C2-9918157C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614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F7C0E3-4643-DE06-6CBB-ACE5A7F3F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5958AA-9EC3-6079-F6A9-78EF04DB0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E99FF5-D567-02D2-D12D-3CE197A4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D2719-BE43-F227-A743-CE8564D9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8F5916-85E3-EC7A-212D-8556C4A5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5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495430-4CE3-1969-B943-BE5B655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E7AF48-1B39-2AE2-9E0F-553D8EAA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8AAB52-E26B-D0F6-AF51-861A56F0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0AD354-24E5-2C83-EF63-9C8E988F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F97600-8357-0405-3197-7B3532C7F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14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852CE-F1F8-784E-2538-245FD8B8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B9F1CF-C842-407E-5D42-89065B2EB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2707F4-7EA4-D79A-3C56-C2FE535FD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3BA66F-9A66-5EA0-8243-0FAFEA32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FA18C-CBCE-4918-0595-72251FE2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2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EDDBB-7867-B21D-E475-F0968CFF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C38B0E-591D-9134-9D52-778F47509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1BC61C-BED8-98D2-FC11-3781DC66F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FEC51F-2AA7-FA2B-427F-CC53D909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42DF33-4420-82BD-0C35-388B58127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90145B-C3D6-96A3-3149-501EA42B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33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811B7-848C-DF6E-889C-47FC4ED6A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010EF8-1506-B778-DF82-E24BE62D1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0F5904-B723-5948-9470-B75783D4F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F76D20-751A-D109-6A60-FAE10B6D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F1B320-69FE-0BC4-25D3-DB717D119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1BA7B3-0DFF-4E0E-3FEB-4692D954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22BBAB2-9954-E35B-27F2-E534ACED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D69333B-5C1E-A2B9-079F-FEAF9B77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46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AC1BF-2960-305D-570A-D665C55C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153A14-8B5A-88D5-DC8B-0A9018BC2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655708-5869-F743-676A-17734A79C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5AE710-7FB7-E896-49A7-4A1BDCC0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35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0F4FEB3-EE08-4BE3-9FDD-4B3675FC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023A49F-E223-62BF-5303-C7C23EC8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6BDAB4-3BA8-A30E-E4AE-BB28BF73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46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0FBC4C-9C26-AB31-2D23-2620AA8C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9FA0CF-1053-289D-829C-D37FD7E7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82B314-B5A7-CCC5-E9F6-92F52AC46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862ED7-9D3C-2CD5-0FCB-22965C9B5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34B7D0-471B-43BF-B977-435BC132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5BDD76-ED7C-175E-A98F-3424BB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635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04174A-76B7-38D8-FCA4-DACBD644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4CEA31-C90B-63A6-F568-DBF5D9607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0AA095-283A-0FC9-FEA3-F8EAD9ECA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8BEC01-9480-80EB-9228-330F64EE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A68506-4F42-DD3A-85BE-72C1DC18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4F8813-E59B-CE7A-B678-B7781D74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254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2A585-5413-CA75-4084-02A73AD5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55C1CC-08E8-6DEE-E80E-C66F37024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BC3DEB-BA08-EE72-EA3C-22C49DC36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2FCA0-83FE-4134-9357-2818C734AF91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8E13F2-12F0-0F8B-F845-7804B5C69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BD1BAE-0CF5-D4D4-36F3-D802704EF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B3FE5-EFBA-4B5D-8CEF-E921AA1349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1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17A28-A92D-24B6-E4FC-AC6D2FAEA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Иллюстрированное руководство по нейронной сети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43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81F334-CB1D-BD18-361C-1C4DFA6C5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55" y="0"/>
            <a:ext cx="9653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33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929E1F-A89A-B41F-9C2B-38585946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4" y="399022"/>
            <a:ext cx="4293749" cy="3325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12E001-4D8C-2876-8A17-3F00E612F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086" y="826756"/>
            <a:ext cx="5031914" cy="35876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857A9-2E96-016E-76CF-B45C6A8979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824" b="9195"/>
          <a:stretch/>
        </p:blipFill>
        <p:spPr>
          <a:xfrm>
            <a:off x="4004260" y="3489074"/>
            <a:ext cx="4183479" cy="29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665E7A-F8D7-4EE6-8DF8-43FF9BA2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39"/>
          <a:stretch/>
        </p:blipFill>
        <p:spPr>
          <a:xfrm>
            <a:off x="4274707" y="133815"/>
            <a:ext cx="3642585" cy="669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0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79DA57-8AFA-BB9B-3BEA-BD5699C7CC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58" t="7572" r="15488" b="4581"/>
          <a:stretch/>
        </p:blipFill>
        <p:spPr>
          <a:xfrm>
            <a:off x="832624" y="102445"/>
            <a:ext cx="10526751" cy="66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EC9C29-44E4-DC94-86D5-D6E437F7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49" t="7399" r="7439" b="4508"/>
          <a:stretch/>
        </p:blipFill>
        <p:spPr>
          <a:xfrm>
            <a:off x="379140" y="200723"/>
            <a:ext cx="11686479" cy="65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0F5696-8DF6-6F2C-FF5F-BE9DE107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42" t="8130" r="10214" b="1625"/>
          <a:stretch/>
        </p:blipFill>
        <p:spPr>
          <a:xfrm>
            <a:off x="724831" y="-1"/>
            <a:ext cx="1099751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7D8CE7-D827-7B88-F328-2A3717BD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5" t="6179" r="8147" b="2602"/>
          <a:stretch/>
        </p:blipFill>
        <p:spPr>
          <a:xfrm>
            <a:off x="903247" y="301083"/>
            <a:ext cx="10125307" cy="62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11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B18465-BB12-DCA8-B60B-2CA7F32F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75" t="7155" r="14843" b="10406"/>
          <a:stretch/>
        </p:blipFill>
        <p:spPr>
          <a:xfrm>
            <a:off x="470242" y="150541"/>
            <a:ext cx="11251515" cy="65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6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85BC3B-0D11-8294-43C8-1FC57AA3B7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80" t="6486" r="13018" b="8601"/>
          <a:stretch/>
        </p:blipFill>
        <p:spPr>
          <a:xfrm>
            <a:off x="1338145" y="133814"/>
            <a:ext cx="9935738" cy="6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58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F040CE-D488-1556-5A55-DD489F2D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516"/>
            <a:ext cx="12192000" cy="65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9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AC6B3E-818B-B04D-58F2-22E6CA26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648" b="15537"/>
          <a:stretch/>
        </p:blipFill>
        <p:spPr>
          <a:xfrm>
            <a:off x="0" y="0"/>
            <a:ext cx="12192000" cy="3518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8E4A7-627A-CC93-24FF-EE460608616E}"/>
              </a:ext>
            </a:extLst>
          </p:cNvPr>
          <p:cNvSpPr txBox="1"/>
          <p:nvPr/>
        </p:nvSpPr>
        <p:spPr>
          <a:xfrm>
            <a:off x="1349298" y="3629722"/>
            <a:ext cx="92332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Трансформеры захватывают мир обработки естественного языка.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Эти невероятные модели бьют рекорды в NLP и продвигают границы технологий.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используются в приложениях, таких как машинный перевод, чат-боты и даже для улучшения поисковых систем.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Трансформеры — настоящий тренд в глубоком обучении. Но как они работают? Почему они превосходят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прежних лидеров в обработке последовательностей, таких как рекуррентные нейронные сети (RNN), GRU и LSTM?</a:t>
            </a:r>
          </a:p>
        </p:txBody>
      </p:sp>
    </p:spTree>
    <p:extLst>
      <p:ext uri="{BB962C8B-B14F-4D97-AF65-F5344CB8AC3E}">
        <p14:creationId xmlns:p14="http://schemas.microsoft.com/office/powerpoint/2010/main" val="657617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6EC3D9-1453-23A1-BF2B-17DB567B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875"/>
            <a:ext cx="12192000" cy="63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2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257A0A-56E2-95A3-A7C6-ADD1841C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7" t="6179" r="7616" b="4065"/>
          <a:stretch/>
        </p:blipFill>
        <p:spPr>
          <a:xfrm>
            <a:off x="758282" y="245326"/>
            <a:ext cx="10392937" cy="615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07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D22AAE-1263-50AC-1225-3F10466A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9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B6E145-2B31-A778-EE93-EE0B45460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2" y="0"/>
            <a:ext cx="11740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61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C592BB-93F8-DF26-46C7-714457C0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453"/>
            <a:ext cx="12192000" cy="67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88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F65BF2-C9C6-AA0B-3CAA-5B21FACB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38"/>
            <a:ext cx="12192000" cy="65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11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B935E5-4F7F-90BB-D927-A2692556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7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46CF9E-C7B2-C0B3-A697-7EE2F38B8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90" y="0"/>
            <a:ext cx="11146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19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FD21DA-9FDD-187A-C4D7-BCC2757AF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88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B1E061-7000-73DF-FDE6-BE2EDE93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" y="0"/>
            <a:ext cx="12067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3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B72680-F55B-63A9-11CC-CDD76979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85" y="0"/>
            <a:ext cx="7723627" cy="532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24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A12906-3437-40BD-5F18-7D0EA1742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677"/>
          <a:stretch/>
        </p:blipFill>
        <p:spPr>
          <a:xfrm>
            <a:off x="724829" y="71276"/>
            <a:ext cx="10158761" cy="671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88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96A250-2D57-6C10-281D-36269EB9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305"/>
          <a:stretch/>
        </p:blipFill>
        <p:spPr>
          <a:xfrm>
            <a:off x="691375" y="1390"/>
            <a:ext cx="10326029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12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DF39EC-F335-ABF5-7876-4149282C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98" y="0"/>
            <a:ext cx="3544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31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D5B663-0C8E-3836-7218-EDD7D2B7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4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528ECB-F0A8-1B70-08DA-9F351F84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22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95BAD8-48F4-8D38-21A3-3916C21C4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5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6BA1E6-1301-61BC-C0EA-3F0418FB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56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3AEF7-1B5D-9459-6C6A-A306BD2B8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112"/>
            <a:ext cx="12192000" cy="62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0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81EDC0-DB33-8192-3DAB-948D6352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399"/>
            <a:ext cx="12192000" cy="65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3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8B2911-8EEB-ECA2-7EB5-F0F487CF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434" y="0"/>
            <a:ext cx="405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DBA60F-A917-B256-002B-B9D7B18AA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" y="0"/>
            <a:ext cx="1206845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6F90D-D7D7-23F3-C54A-3BF1E08672CF}"/>
              </a:ext>
            </a:extLst>
          </p:cNvPr>
          <p:cNvSpPr txBox="1"/>
          <p:nvPr/>
        </p:nvSpPr>
        <p:spPr>
          <a:xfrm>
            <a:off x="2082955" y="3105834"/>
            <a:ext cx="8026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Вы, наверное, слышали о таких моделях, как BERT, GPT-2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другие. Мы сосредоточимся на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статье, с которой всё началось </a:t>
            </a:r>
          </a:p>
        </p:txBody>
      </p:sp>
    </p:spTree>
    <p:extLst>
      <p:ext uri="{BB962C8B-B14F-4D97-AF65-F5344CB8AC3E}">
        <p14:creationId xmlns:p14="http://schemas.microsoft.com/office/powerpoint/2010/main" val="2629453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7BB33C-56CA-B549-39AC-3D599566E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26" y="0"/>
            <a:ext cx="3905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1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B0A46B-5025-4BC5-400E-D8477849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39"/>
            <a:ext cx="12192000" cy="67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90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299EAF-9DEA-C047-83B3-74AE88D5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19" b="5536"/>
          <a:stretch/>
        </p:blipFill>
        <p:spPr>
          <a:xfrm>
            <a:off x="0" y="491319"/>
            <a:ext cx="12192000" cy="56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21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3DE44D-7B2C-002D-2B1F-69964D400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376340"/>
            <a:ext cx="6887536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80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761793-A62D-0982-4C9E-0C0A9ACF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69" y="0"/>
            <a:ext cx="4624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4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2AC056-7099-643C-35A7-E6AFB6E4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41" y="0"/>
            <a:ext cx="7164093" cy="50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51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28119-34E3-0FB1-540C-4CE2F206A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4C0E4A-7539-CD3C-324C-177DAC16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04" y="502850"/>
            <a:ext cx="93440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68F024-CD31-3158-0498-627336EF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14" y="203582"/>
            <a:ext cx="10716322" cy="3937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C2D982-3682-1F0C-B411-1BFD2D43377A}"/>
              </a:ext>
            </a:extLst>
          </p:cNvPr>
          <p:cNvSpPr txBox="1"/>
          <p:nvPr/>
        </p:nvSpPr>
        <p:spPr>
          <a:xfrm>
            <a:off x="546411" y="3929463"/>
            <a:ext cx="113184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Окей, модель немного мрачная, но что интересно —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то, как она работает.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Она генерирует текст слово за словом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может "обращать внимание" на релевантные слова.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Какие слова важны — модель обучается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определять с помощью обратного распространения ошибки.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отличие от RNN, механизм внимания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страдает от "кратковременной памяти".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 сложно учитывать слова, которые были далеко назад,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даже у улучшенных вариантов, таких как GRU и LSTM.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вот внимание теоретически может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весь контекст истории.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 мощь была продемонстрирована в статье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ru-RU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ru-RU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 You </a:t>
            </a:r>
            <a:r>
              <a:rPr lang="ru-RU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где авторы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представили новый тип нейросетевой архитектуры —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трансформер.</a:t>
            </a:r>
          </a:p>
        </p:txBody>
      </p:sp>
    </p:spTree>
    <p:extLst>
      <p:ext uri="{BB962C8B-B14F-4D97-AF65-F5344CB8AC3E}">
        <p14:creationId xmlns:p14="http://schemas.microsoft.com/office/powerpoint/2010/main" val="185340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82A895-9B21-FB8D-227F-9BA60C4D9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949"/>
            <a:ext cx="12192000" cy="28741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506EFD-00C9-B581-75A8-3F5BF04F6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1081"/>
            <a:ext cx="12192000" cy="35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3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777B8F-2C0E-F810-64B4-E766B02A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285"/>
            <a:ext cx="12192000" cy="48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633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2681</Words>
  <Application>Microsoft Office PowerPoint</Application>
  <PresentationFormat>Широкоэкранный</PresentationFormat>
  <Paragraphs>120</Paragraphs>
  <Slides>44</Slides>
  <Notes>42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Тема Office</vt:lpstr>
      <vt:lpstr>Иллюстрированное руководство по нейронной сети Transformers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Айдана Дильмухамедова</dc:creator>
  <cp:lastModifiedBy>Айдана Дильмухамедова</cp:lastModifiedBy>
  <cp:revision>3</cp:revision>
  <dcterms:created xsi:type="dcterms:W3CDTF">2025-02-11T20:50:03Z</dcterms:created>
  <dcterms:modified xsi:type="dcterms:W3CDTF">2025-02-16T18:14:24Z</dcterms:modified>
</cp:coreProperties>
</file>